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66" r:id="rId3"/>
  </p:sldMasterIdLst>
  <p:notesMasterIdLst>
    <p:notesMasterId r:id="rId7"/>
  </p:notesMasterIdLst>
  <p:handoutMasterIdLst>
    <p:handoutMasterId r:id="rId8"/>
  </p:handoutMasterIdLst>
  <p:sldIdLst>
    <p:sldId id="8212" r:id="rId4"/>
    <p:sldId id="8211" r:id="rId5"/>
    <p:sldId id="2076139104" r:id="rId6"/>
  </p:sldIdLst>
  <p:sldSz cx="9144000" cy="5143500" type="screen16x9"/>
  <p:notesSz cx="6811963" cy="9939338"/>
  <p:custDataLst>
    <p:tags r:id="rId9"/>
  </p:custDataLst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99CCFF"/>
    <a:srgbClr val="0000FF"/>
    <a:srgbClr val="CCFFFF"/>
    <a:srgbClr val="BFBFBF"/>
    <a:srgbClr val="16153D"/>
    <a:srgbClr val="218B9B"/>
    <a:srgbClr val="FF0000"/>
    <a:srgbClr val="FF2020"/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962" autoAdjust="0"/>
  </p:normalViewPr>
  <p:slideViewPr>
    <p:cSldViewPr showGuides="1">
      <p:cViewPr varScale="1">
        <p:scale>
          <a:sx n="103" d="100"/>
          <a:sy n="103" d="100"/>
        </p:scale>
        <p:origin x="792" y="77"/>
      </p:cViewPr>
      <p:guideLst>
        <p:guide orient="horz" pos="1347"/>
        <p:guide pos="2903"/>
      </p:guideLst>
    </p:cSldViewPr>
  </p:slideViewPr>
  <p:outlineViewPr>
    <p:cViewPr>
      <p:scale>
        <a:sx n="33" d="100"/>
        <a:sy n="33" d="100"/>
      </p:scale>
      <p:origin x="0" y="-38802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26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819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95863" cy="4471988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8" tIns="44450" rIns="90488" bIns="4445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Click to edit Master notes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Fifth Level</a:t>
            </a:r>
          </a:p>
        </p:txBody>
      </p:sp>
      <p:sp>
        <p:nvSpPr>
          <p:cNvPr id="11267" name="Rectangle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6363" y="752475"/>
            <a:ext cx="6599237" cy="371316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5960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anose="0204060205030503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anose="0204060205030503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anose="0204060205030503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anose="0204060205030503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anose="0204060205030503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0488" tIns="44450" rIns="90488" bIns="4445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19900" y="203597"/>
            <a:ext cx="1943100" cy="4146947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90600" y="203597"/>
            <a:ext cx="5676900" cy="4146947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57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45135" indent="0" algn="ctr">
              <a:buNone/>
              <a:defRPr sz="1950"/>
            </a:lvl2pPr>
            <a:lvl3pPr marL="890270" indent="0" algn="ctr">
              <a:buNone/>
              <a:defRPr sz="1755"/>
            </a:lvl3pPr>
            <a:lvl4pPr marL="1336040" indent="0" algn="ctr">
              <a:buNone/>
              <a:defRPr sz="1560"/>
            </a:lvl4pPr>
            <a:lvl5pPr marL="1781175" indent="0" algn="ctr">
              <a:buNone/>
              <a:defRPr sz="1560"/>
            </a:lvl5pPr>
            <a:lvl6pPr marL="2226310" indent="0" algn="ctr">
              <a:buNone/>
              <a:defRPr sz="1560"/>
            </a:lvl6pPr>
            <a:lvl7pPr marL="2671445" indent="0" algn="ctr">
              <a:buNone/>
              <a:defRPr sz="1560"/>
            </a:lvl7pPr>
            <a:lvl8pPr marL="3116580" indent="0" algn="ctr">
              <a:buNone/>
              <a:defRPr sz="1560"/>
            </a:lvl8pPr>
            <a:lvl9pPr marL="3561715" indent="0" algn="ctr">
              <a:buNone/>
              <a:defRPr sz="156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552466" y="1126492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905510" algn="ctr"/>
              </a:tabLst>
              <a:defRPr sz="13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94335" indent="-128270">
              <a:buFont typeface="Arial" panose="020B0604020202020204" pitchFamily="34" charset="0"/>
              <a:buChar char="•"/>
              <a:tabLst>
                <a:tab pos="905510" algn="ctr"/>
              </a:tabLst>
              <a:defRPr sz="975" baseline="0"/>
            </a:lvl2pPr>
            <a:lvl3pPr marL="394335" indent="-128270">
              <a:buFont typeface="Arial" panose="020B0604020202020204" pitchFamily="34" charset="0"/>
              <a:buChar char="•"/>
              <a:tabLst>
                <a:tab pos="905510" algn="ctr"/>
              </a:tabLst>
              <a:defRPr sz="975" baseline="0"/>
            </a:lvl3pPr>
            <a:lvl4pPr marL="394335" indent="-128270">
              <a:buFont typeface="Arial" panose="020B0604020202020204" pitchFamily="34" charset="0"/>
              <a:buChar char="•"/>
              <a:tabLst>
                <a:tab pos="905510" algn="ctr"/>
              </a:tabLst>
              <a:defRPr sz="975" baseline="0"/>
            </a:lvl4pPr>
            <a:lvl5pPr marL="394335" indent="-128270">
              <a:buFont typeface="Arial" panose="020B0604020202020204" pitchFamily="34" charset="0"/>
              <a:buChar char="•"/>
              <a:tabLst>
                <a:tab pos="905510" algn="ctr"/>
              </a:tabLst>
              <a:defRPr sz="975"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6405" y="1597824"/>
            <a:ext cx="7771190" cy="1102519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301" y="2914650"/>
            <a:ext cx="6401405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598" y="205979"/>
            <a:ext cx="823081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98" y="1200155"/>
            <a:ext cx="8230810" cy="3394472"/>
          </a:xfrm>
          <a:prstGeom prst="rect">
            <a:avLst/>
          </a:prstGeom>
        </p:spPr>
        <p:txBody>
          <a:bodyPr/>
          <a:lstStyle>
            <a:lvl1pPr marL="256540" indent="-256540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  <a:defRPr/>
            </a:lvl1pPr>
            <a:lvl2pPr marL="556260" indent="-213360">
              <a:buClr>
                <a:srgbClr val="FF0000"/>
              </a:buClr>
              <a:buSzPct val="80000"/>
              <a:buFont typeface="Wingdings" panose="05000000000000000000" pitchFamily="2" charset="2"/>
              <a:buChar char="u"/>
              <a:defRPr/>
            </a:lvl2pPr>
            <a:lvl3pPr>
              <a:buClr>
                <a:srgbClr val="FF0000"/>
              </a:buClr>
              <a:defRPr/>
            </a:lvl3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2125" y="2794000"/>
            <a:ext cx="4841875" cy="2012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954" y="273847"/>
            <a:ext cx="7886095" cy="994172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954" y="1369219"/>
            <a:ext cx="7886095" cy="326350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418" y="1282309"/>
            <a:ext cx="7886095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418" y="3442103"/>
            <a:ext cx="7886095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954" y="273847"/>
            <a:ext cx="7886095" cy="994172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952" y="1369219"/>
            <a:ext cx="3870476" cy="326350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4572" y="1369219"/>
            <a:ext cx="3870476" cy="326350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467" y="273847"/>
            <a:ext cx="7886095" cy="994172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467" y="1260872"/>
            <a:ext cx="3867452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467" y="1878806"/>
            <a:ext cx="3867452" cy="2763441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455" y="1260872"/>
            <a:ext cx="3887108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455" y="1878806"/>
            <a:ext cx="3887108" cy="2763441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954" y="273847"/>
            <a:ext cx="7886095" cy="994172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467" y="342900"/>
            <a:ext cx="2948214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110" y="740574"/>
            <a:ext cx="4629452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467" y="1543050"/>
            <a:ext cx="2948214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467" y="342900"/>
            <a:ext cx="2948214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110" y="740574"/>
            <a:ext cx="4629452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467" y="1543050"/>
            <a:ext cx="2948214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954" y="273847"/>
            <a:ext cx="7886095" cy="994172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954" y="1369219"/>
            <a:ext cx="7886095" cy="3263504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524" y="273844"/>
            <a:ext cx="1971524" cy="4358879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953" y="273844"/>
            <a:ext cx="5769429" cy="4358879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28954" y="273847"/>
            <a:ext cx="7886095" cy="994172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952" y="1369225"/>
            <a:ext cx="3870476" cy="1574006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4572" y="1369225"/>
            <a:ext cx="3870476" cy="1574006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952" y="3057531"/>
            <a:ext cx="3870476" cy="1575197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572" y="3057531"/>
            <a:ext cx="3870476" cy="1575197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"/>
          <p:cNvSpPr txBox="1">
            <a:spLocks noChangeArrowheads="1"/>
          </p:cNvSpPr>
          <p:nvPr/>
        </p:nvSpPr>
        <p:spPr bwMode="auto">
          <a:xfrm>
            <a:off x="3013075" y="50800"/>
            <a:ext cx="8509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(</a:t>
            </a:r>
            <a:r>
              <a:rPr kumimoji="1" lang="zh-CN" alt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威海</a:t>
            </a:r>
            <a:r>
              <a:rPr kumimoji="1" lang="en-US" altLang="zh-CN" sz="1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)</a:t>
            </a:r>
            <a:endParaRPr kumimoji="1" lang="zh-CN" altLang="en-US" sz="19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954" y="273847"/>
            <a:ext cx="7886095" cy="994172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952" y="1369219"/>
            <a:ext cx="3870476" cy="326350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4572" y="1369225"/>
            <a:ext cx="3870476" cy="1574006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4572" y="3057531"/>
            <a:ext cx="3870476" cy="1575197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3013075" y="50800"/>
            <a:ext cx="8509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(</a:t>
            </a:r>
            <a:r>
              <a:rPr kumimoji="1" lang="zh-CN" alt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威海</a:t>
            </a:r>
            <a:r>
              <a:rPr kumimoji="1" lang="en-US" altLang="zh-CN" sz="1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)</a:t>
            </a:r>
            <a:endParaRPr kumimoji="1" lang="zh-CN" altLang="en-US" sz="19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954" y="273847"/>
            <a:ext cx="7886095" cy="994172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952" y="1369219"/>
            <a:ext cx="3870476" cy="326350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4572" y="1369219"/>
            <a:ext cx="3870476" cy="326350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90600" y="1257300"/>
            <a:ext cx="3810000" cy="30932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257300"/>
            <a:ext cx="3810000" cy="30932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2"/>
          <p:cNvSpPr>
            <a:spLocks noChangeArrowheads="1"/>
          </p:cNvSpPr>
          <p:nvPr/>
        </p:nvSpPr>
        <p:spPr bwMode="auto">
          <a:xfrm>
            <a:off x="0" y="288925"/>
            <a:ext cx="320675" cy="342900"/>
          </a:xfrm>
          <a:custGeom>
            <a:avLst/>
            <a:gdLst>
              <a:gd name="T0" fmla="*/ 0 w 202"/>
              <a:gd name="T1" fmla="*/ 0 h 288"/>
              <a:gd name="T2" fmla="*/ 201 w 202"/>
              <a:gd name="T3" fmla="*/ 0 h 288"/>
              <a:gd name="T4" fmla="*/ 165 w 202"/>
              <a:gd name="T5" fmla="*/ 287 h 288"/>
              <a:gd name="T6" fmla="*/ 0 w 202"/>
              <a:gd name="T7" fmla="*/ 287 h 288"/>
              <a:gd name="T8" fmla="*/ 0 w 202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288">
                <a:moveTo>
                  <a:pt x="0" y="0"/>
                </a:moveTo>
                <a:lnTo>
                  <a:pt x="201" y="0"/>
                </a:lnTo>
                <a:lnTo>
                  <a:pt x="165" y="287"/>
                </a:lnTo>
                <a:lnTo>
                  <a:pt x="0" y="287"/>
                </a:lnTo>
                <a:lnTo>
                  <a:pt x="0" y="0"/>
                </a:lnTo>
              </a:path>
            </a:pathLst>
          </a:custGeom>
          <a:solidFill>
            <a:srgbClr val="0000CC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Freeform 3"/>
          <p:cNvSpPr>
            <a:spLocks noChangeArrowheads="1"/>
          </p:cNvSpPr>
          <p:nvPr/>
        </p:nvSpPr>
        <p:spPr bwMode="auto">
          <a:xfrm>
            <a:off x="296863" y="288925"/>
            <a:ext cx="265113" cy="342900"/>
          </a:xfrm>
          <a:custGeom>
            <a:avLst/>
            <a:gdLst>
              <a:gd name="T0" fmla="*/ 34 w 167"/>
              <a:gd name="T1" fmla="*/ 0 h 288"/>
              <a:gd name="T2" fmla="*/ 0 w 167"/>
              <a:gd name="T3" fmla="*/ 287 h 288"/>
              <a:gd name="T4" fmla="*/ 132 w 167"/>
              <a:gd name="T5" fmla="*/ 287 h 288"/>
              <a:gd name="T6" fmla="*/ 166 w 167"/>
              <a:gd name="T7" fmla="*/ 0 h 288"/>
              <a:gd name="T8" fmla="*/ 34 w 167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7" h="288">
                <a:moveTo>
                  <a:pt x="34" y="0"/>
                </a:moveTo>
                <a:lnTo>
                  <a:pt x="0" y="287"/>
                </a:lnTo>
                <a:lnTo>
                  <a:pt x="132" y="287"/>
                </a:lnTo>
                <a:lnTo>
                  <a:pt x="166" y="0"/>
                </a:lnTo>
                <a:lnTo>
                  <a:pt x="34" y="0"/>
                </a:lnTo>
              </a:path>
            </a:pathLst>
          </a:custGeom>
          <a:solidFill>
            <a:srgbClr val="0000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Freeform 4"/>
          <p:cNvSpPr>
            <a:spLocks noChangeArrowheads="1"/>
          </p:cNvSpPr>
          <p:nvPr/>
        </p:nvSpPr>
        <p:spPr bwMode="auto">
          <a:xfrm>
            <a:off x="534988" y="288925"/>
            <a:ext cx="220663" cy="342900"/>
          </a:xfrm>
          <a:custGeom>
            <a:avLst/>
            <a:gdLst>
              <a:gd name="T0" fmla="*/ 35 w 139"/>
              <a:gd name="T1" fmla="*/ 0 h 288"/>
              <a:gd name="T2" fmla="*/ 0 w 139"/>
              <a:gd name="T3" fmla="*/ 287 h 288"/>
              <a:gd name="T4" fmla="*/ 104 w 139"/>
              <a:gd name="T5" fmla="*/ 287 h 288"/>
              <a:gd name="T6" fmla="*/ 138 w 139"/>
              <a:gd name="T7" fmla="*/ 0 h 288"/>
              <a:gd name="T8" fmla="*/ 35 w 139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288">
                <a:moveTo>
                  <a:pt x="35" y="0"/>
                </a:moveTo>
                <a:lnTo>
                  <a:pt x="0" y="287"/>
                </a:lnTo>
                <a:lnTo>
                  <a:pt x="104" y="287"/>
                </a:lnTo>
                <a:lnTo>
                  <a:pt x="138" y="0"/>
                </a:lnTo>
                <a:lnTo>
                  <a:pt x="35" y="0"/>
                </a:lnTo>
              </a:path>
            </a:pathLst>
          </a:custGeom>
          <a:solidFill>
            <a:srgbClr val="0066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Freeform 5"/>
          <p:cNvSpPr>
            <a:spLocks noChangeArrowheads="1"/>
          </p:cNvSpPr>
          <p:nvPr/>
        </p:nvSpPr>
        <p:spPr bwMode="auto">
          <a:xfrm>
            <a:off x="725488" y="288925"/>
            <a:ext cx="163513" cy="342900"/>
          </a:xfrm>
          <a:custGeom>
            <a:avLst/>
            <a:gdLst>
              <a:gd name="T0" fmla="*/ 34 w 103"/>
              <a:gd name="T1" fmla="*/ 0 h 288"/>
              <a:gd name="T2" fmla="*/ 0 w 103"/>
              <a:gd name="T3" fmla="*/ 287 h 288"/>
              <a:gd name="T4" fmla="*/ 68 w 103"/>
              <a:gd name="T5" fmla="*/ 287 h 288"/>
              <a:gd name="T6" fmla="*/ 102 w 103"/>
              <a:gd name="T7" fmla="*/ 0 h 288"/>
              <a:gd name="T8" fmla="*/ 34 w 103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288">
                <a:moveTo>
                  <a:pt x="34" y="0"/>
                </a:moveTo>
                <a:lnTo>
                  <a:pt x="0" y="287"/>
                </a:lnTo>
                <a:lnTo>
                  <a:pt x="68" y="287"/>
                </a:lnTo>
                <a:lnTo>
                  <a:pt x="102" y="0"/>
                </a:lnTo>
                <a:lnTo>
                  <a:pt x="34" y="0"/>
                </a:lnTo>
              </a:path>
            </a:pathLst>
          </a:custGeom>
          <a:solidFill>
            <a:srgbClr val="3399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Freeform 6"/>
          <p:cNvSpPr>
            <a:spLocks noChangeArrowheads="1"/>
          </p:cNvSpPr>
          <p:nvPr/>
        </p:nvSpPr>
        <p:spPr bwMode="auto">
          <a:xfrm>
            <a:off x="855663" y="288925"/>
            <a:ext cx="111125" cy="342900"/>
          </a:xfrm>
          <a:custGeom>
            <a:avLst/>
            <a:gdLst>
              <a:gd name="T0" fmla="*/ 33 w 70"/>
              <a:gd name="T1" fmla="*/ 0 h 288"/>
              <a:gd name="T2" fmla="*/ 0 w 70"/>
              <a:gd name="T3" fmla="*/ 287 h 288"/>
              <a:gd name="T4" fmla="*/ 35 w 70"/>
              <a:gd name="T5" fmla="*/ 287 h 288"/>
              <a:gd name="T6" fmla="*/ 69 w 70"/>
              <a:gd name="T7" fmla="*/ 0 h 288"/>
              <a:gd name="T8" fmla="*/ 33 w 70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288">
                <a:moveTo>
                  <a:pt x="33" y="0"/>
                </a:moveTo>
                <a:lnTo>
                  <a:pt x="0" y="287"/>
                </a:lnTo>
                <a:lnTo>
                  <a:pt x="35" y="287"/>
                </a:lnTo>
                <a:lnTo>
                  <a:pt x="69" y="0"/>
                </a:lnTo>
                <a:lnTo>
                  <a:pt x="33" y="0"/>
                </a:lnTo>
              </a:path>
            </a:pathLst>
          </a:custGeom>
          <a:solidFill>
            <a:srgbClr val="66CC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Freeform 8"/>
          <p:cNvSpPr>
            <a:spLocks noChangeArrowheads="1"/>
          </p:cNvSpPr>
          <p:nvPr/>
        </p:nvSpPr>
        <p:spPr bwMode="auto">
          <a:xfrm>
            <a:off x="838200" y="4872038"/>
            <a:ext cx="8296275" cy="58738"/>
          </a:xfrm>
          <a:custGeom>
            <a:avLst/>
            <a:gdLst>
              <a:gd name="T0" fmla="*/ 0 w 5226"/>
              <a:gd name="T1" fmla="*/ 48 h 49"/>
              <a:gd name="T2" fmla="*/ 5225 w 5226"/>
              <a:gd name="T3" fmla="*/ 48 h 49"/>
              <a:gd name="T4" fmla="*/ 5225 w 5226"/>
              <a:gd name="T5" fmla="*/ 0 h 49"/>
              <a:gd name="T6" fmla="*/ 12 w 5226"/>
              <a:gd name="T7" fmla="*/ 0 h 49"/>
              <a:gd name="T8" fmla="*/ 0 w 5226"/>
              <a:gd name="T9" fmla="*/ 4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26" h="49">
                <a:moveTo>
                  <a:pt x="0" y="48"/>
                </a:moveTo>
                <a:lnTo>
                  <a:pt x="5225" y="48"/>
                </a:lnTo>
                <a:lnTo>
                  <a:pt x="5225" y="0"/>
                </a:lnTo>
                <a:lnTo>
                  <a:pt x="12" y="0"/>
                </a:lnTo>
                <a:lnTo>
                  <a:pt x="0" y="48"/>
                </a:lnTo>
              </a:path>
            </a:pathLst>
          </a:cu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Freeform 9"/>
          <p:cNvSpPr>
            <a:spLocks noChangeArrowheads="1"/>
          </p:cNvSpPr>
          <p:nvPr/>
        </p:nvSpPr>
        <p:spPr bwMode="auto">
          <a:xfrm>
            <a:off x="865188" y="4783138"/>
            <a:ext cx="8269288" cy="58738"/>
          </a:xfrm>
          <a:custGeom>
            <a:avLst/>
            <a:gdLst>
              <a:gd name="T0" fmla="*/ 0 w 5209"/>
              <a:gd name="T1" fmla="*/ 48 h 49"/>
              <a:gd name="T2" fmla="*/ 5208 w 5209"/>
              <a:gd name="T3" fmla="*/ 48 h 49"/>
              <a:gd name="T4" fmla="*/ 5208 w 5209"/>
              <a:gd name="T5" fmla="*/ 0 h 49"/>
              <a:gd name="T6" fmla="*/ 12 w 5209"/>
              <a:gd name="T7" fmla="*/ 0 h 49"/>
              <a:gd name="T8" fmla="*/ 0 w 5209"/>
              <a:gd name="T9" fmla="*/ 4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09" h="49">
                <a:moveTo>
                  <a:pt x="0" y="48"/>
                </a:moveTo>
                <a:lnTo>
                  <a:pt x="5208" y="48"/>
                </a:lnTo>
                <a:lnTo>
                  <a:pt x="5208" y="0"/>
                </a:lnTo>
                <a:lnTo>
                  <a:pt x="12" y="0"/>
                </a:lnTo>
                <a:lnTo>
                  <a:pt x="0" y="48"/>
                </a:lnTo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Freeform 10"/>
          <p:cNvSpPr>
            <a:spLocks noChangeArrowheads="1"/>
          </p:cNvSpPr>
          <p:nvPr/>
        </p:nvSpPr>
        <p:spPr bwMode="auto">
          <a:xfrm>
            <a:off x="892175" y="4694238"/>
            <a:ext cx="8242300" cy="60325"/>
          </a:xfrm>
          <a:custGeom>
            <a:avLst/>
            <a:gdLst>
              <a:gd name="T0" fmla="*/ 0 w 5192"/>
              <a:gd name="T1" fmla="*/ 50 h 51"/>
              <a:gd name="T2" fmla="*/ 5191 w 5192"/>
              <a:gd name="T3" fmla="*/ 48 h 51"/>
              <a:gd name="T4" fmla="*/ 5191 w 5192"/>
              <a:gd name="T5" fmla="*/ 0 h 51"/>
              <a:gd name="T6" fmla="*/ 12 w 5192"/>
              <a:gd name="T7" fmla="*/ 0 h 51"/>
              <a:gd name="T8" fmla="*/ 0 w 5192"/>
              <a:gd name="T9" fmla="*/ 5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92" h="51">
                <a:moveTo>
                  <a:pt x="0" y="50"/>
                </a:moveTo>
                <a:lnTo>
                  <a:pt x="5191" y="48"/>
                </a:lnTo>
                <a:lnTo>
                  <a:pt x="5191" y="0"/>
                </a:lnTo>
                <a:lnTo>
                  <a:pt x="12" y="0"/>
                </a:lnTo>
                <a:lnTo>
                  <a:pt x="0" y="50"/>
                </a:lnTo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Rectangle 13"/>
          <p:cNvSpPr>
            <a:spLocks noGrp="1"/>
          </p:cNvSpPr>
          <p:nvPr>
            <p:ph type="title"/>
          </p:nvPr>
        </p:nvSpPr>
        <p:spPr>
          <a:xfrm>
            <a:off x="990600" y="203200"/>
            <a:ext cx="7772400" cy="88265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t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35" name="Rectangle 14"/>
          <p:cNvSpPr>
            <a:spLocks noGrp="1"/>
          </p:cNvSpPr>
          <p:nvPr>
            <p:ph type="body"/>
          </p:nvPr>
        </p:nvSpPr>
        <p:spPr>
          <a:xfrm>
            <a:off x="990600" y="1257300"/>
            <a:ext cx="7772400" cy="3094038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t" anchorCtr="0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 indent="-285750"/>
            <a:r>
              <a:rPr lang="en-US" altLang="zh-CN" dirty="0"/>
              <a:t>Second Level</a:t>
            </a:r>
          </a:p>
          <a:p>
            <a:pPr lvl="2" indent="-228600"/>
            <a:r>
              <a:rPr lang="en-US" altLang="zh-CN" dirty="0"/>
              <a:t>Third Level</a:t>
            </a:r>
          </a:p>
          <a:p>
            <a:pPr lvl="3" indent="-228600"/>
            <a:r>
              <a:rPr lang="en-US" altLang="zh-CN" dirty="0"/>
              <a:t>Fourth Level</a:t>
            </a:r>
          </a:p>
          <a:p>
            <a:pPr lvl="4" indent="-228600"/>
            <a:r>
              <a:rPr lang="en-US" altLang="zh-CN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wipe dir="r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Book Antiqua" panose="0204060205030503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Book Antiqua" panose="0204060205030503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Book Antiqua" panose="0204060205030503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Book Antiqua" panose="02040602050305030304" pitchFamily="18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Book Antiqua" panose="02040602050305030304" pitchFamily="18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Book Antiqua" panose="02040602050305030304" pitchFamily="18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Book Antiqua" panose="02040602050305030304" pitchFamily="18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 i="1">
          <a:solidFill>
            <a:schemeClr val="tx2"/>
          </a:solidFill>
          <a:latin typeface="Book Antiqua" panose="0204060205030503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00000"/>
        <a:buChar char="»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638" y="4437063"/>
            <a:ext cx="889000" cy="328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21200" y="2884488"/>
            <a:ext cx="4622800" cy="1922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5937250" y="4826000"/>
            <a:ext cx="3036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仿宋简体" charset="-122"/>
                <a:ea typeface="方正仿宋简体" charset="-122"/>
                <a:cs typeface="+mn-cs"/>
                <a:sym typeface="+mn-ea"/>
              </a:rPr>
              <a:t>徐晓飞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仿宋简体" charset="-122"/>
                <a:ea typeface="方正仿宋简体" charset="-122"/>
                <a:cs typeface="+mn-cs"/>
                <a:sym typeface="+mn-ea"/>
              </a:rPr>
              <a:t>2018.3.10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仿宋简体" charset="-122"/>
              <a:ea typeface="方正仿宋简体" charset="-122"/>
              <a:cs typeface="+mn-cs"/>
              <a:sym typeface="+mn-ea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5905" indent="-25590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bg2"/>
          </a:solidFill>
          <a:latin typeface="+mn-lt"/>
          <a:ea typeface="+mn-ea"/>
          <a:cs typeface="+mn-cs"/>
        </a:defRPr>
      </a:lvl1pPr>
      <a:lvl2pPr marL="555625" indent="-21272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100">
          <a:solidFill>
            <a:schemeClr val="bg2"/>
          </a:solidFill>
          <a:latin typeface="+mn-lt"/>
          <a:ea typeface="+mn-ea"/>
        </a:defRPr>
      </a:lvl2pPr>
      <a:lvl3pPr marL="855980" indent="-17018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100">
          <a:solidFill>
            <a:schemeClr val="bg2"/>
          </a:solidFill>
          <a:latin typeface="+mn-lt"/>
          <a:ea typeface="+mn-ea"/>
        </a:defRPr>
      </a:lvl3pPr>
      <a:lvl4pPr marL="1198880" indent="-17018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500">
          <a:solidFill>
            <a:schemeClr val="bg2"/>
          </a:solidFill>
          <a:latin typeface="+mn-lt"/>
          <a:ea typeface="+mn-ea"/>
        </a:defRPr>
      </a:lvl4pPr>
      <a:lvl5pPr marL="1541780" indent="-17018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500">
          <a:solidFill>
            <a:schemeClr val="bg2"/>
          </a:solidFill>
          <a:latin typeface="+mn-lt"/>
          <a:ea typeface="+mn-ea"/>
        </a:defRPr>
      </a:lvl5pPr>
      <a:lvl6pPr marL="1885315" indent="-17081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500">
          <a:solidFill>
            <a:schemeClr val="bg2"/>
          </a:solidFill>
          <a:latin typeface="+mn-lt"/>
          <a:ea typeface="+mn-ea"/>
        </a:defRPr>
      </a:lvl6pPr>
      <a:lvl7pPr marL="2228215" indent="-17081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500">
          <a:solidFill>
            <a:schemeClr val="bg2"/>
          </a:solidFill>
          <a:latin typeface="+mn-lt"/>
          <a:ea typeface="+mn-ea"/>
        </a:defRPr>
      </a:lvl7pPr>
      <a:lvl8pPr marL="2571115" indent="-17081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500">
          <a:solidFill>
            <a:schemeClr val="bg2"/>
          </a:solidFill>
          <a:latin typeface="+mn-lt"/>
          <a:ea typeface="+mn-ea"/>
        </a:defRPr>
      </a:lvl8pPr>
      <a:lvl9pPr marL="2914015" indent="-17081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5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I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7638" y="4437063"/>
            <a:ext cx="889000" cy="328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521200" y="2884488"/>
            <a:ext cx="4622800" cy="1922462"/>
          </a:xfrm>
          <a:prstGeom prst="rect">
            <a:avLst/>
          </a:prstGeom>
          <a:noFill/>
          <a:ln w="9525">
            <a:noFill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5905" indent="-25590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anose="05000000000000000000" pitchFamily="2" charset="2"/>
        <a:buChar char="§"/>
        <a:defRPr sz="2400" kern="1200">
          <a:solidFill>
            <a:schemeClr val="bg2"/>
          </a:solidFill>
          <a:latin typeface="+mn-lt"/>
          <a:ea typeface="+mn-ea"/>
          <a:cs typeface="宋体" panose="02010600030101010101" pitchFamily="2" charset="-122"/>
        </a:defRPr>
      </a:lvl1pPr>
      <a:lvl2pPr marL="555625" indent="-21272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anose="05000000000000000000" pitchFamily="2" charset="2"/>
        <a:buChar char="§"/>
        <a:defRPr sz="2100" kern="1200">
          <a:solidFill>
            <a:schemeClr val="bg2"/>
          </a:solidFill>
          <a:latin typeface="+mn-lt"/>
          <a:ea typeface="+mn-ea"/>
          <a:cs typeface="+mn-cs"/>
        </a:defRPr>
      </a:lvl2pPr>
      <a:lvl3pPr marL="855980" indent="-17018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anose="05000000000000000000" pitchFamily="2" charset="2"/>
        <a:buChar char="§"/>
        <a:defRPr kern="1200">
          <a:solidFill>
            <a:schemeClr val="bg2"/>
          </a:solidFill>
          <a:latin typeface="+mn-lt"/>
          <a:ea typeface="+mn-ea"/>
          <a:cs typeface="+mn-cs"/>
        </a:defRPr>
      </a:lvl3pPr>
      <a:lvl4pPr marL="1198880" indent="-17018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anose="05000000000000000000" pitchFamily="2" charset="2"/>
        <a:buChar char="§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1541780" indent="-17018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anose="05000000000000000000" pitchFamily="2" charset="2"/>
        <a:buChar char="§"/>
        <a:defRPr sz="15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矩形 339">
            <a:extLst>
              <a:ext uri="{FF2B5EF4-FFF2-40B4-BE49-F238E27FC236}">
                <a16:creationId xmlns:a16="http://schemas.microsoft.com/office/drawing/2014/main" id="{8944762A-CAC9-4313-A41F-1383F9F360E8}"/>
              </a:ext>
            </a:extLst>
          </p:cNvPr>
          <p:cNvSpPr/>
          <p:nvPr/>
        </p:nvSpPr>
        <p:spPr>
          <a:xfrm>
            <a:off x="1589780" y="1052660"/>
            <a:ext cx="5948862" cy="359901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0189" name="文本框 88"/>
          <p:cNvSpPr txBox="1">
            <a:spLocks noChangeArrowheads="1"/>
          </p:cNvSpPr>
          <p:nvPr/>
        </p:nvSpPr>
        <p:spPr bwMode="auto">
          <a:xfrm>
            <a:off x="2880280" y="601928"/>
            <a:ext cx="36183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Monotype Sorts" charset="2"/>
              <a:buNone/>
            </a:pPr>
            <a:r>
              <a:rPr lang="zh-CN" altLang="en-US" sz="21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智慧元宇宙教育服务生态</a:t>
            </a:r>
            <a:endParaRPr lang="zh-CN" altLang="en-US" sz="210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190" name="文本框 3"/>
          <p:cNvSpPr txBox="1">
            <a:spLocks noChangeArrowheads="1"/>
          </p:cNvSpPr>
          <p:nvPr/>
        </p:nvSpPr>
        <p:spPr bwMode="auto">
          <a:xfrm>
            <a:off x="953691" y="240506"/>
            <a:ext cx="3834333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866" tIns="33338" rIns="67866" bIns="333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Monotype Sorts" charset="2"/>
              <a:buNone/>
            </a:pPr>
            <a:r>
              <a:rPr lang="zh-CN" altLang="en-US" sz="2100" b="1" i="1" u="sng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仿宋体"/>
              </a:rPr>
              <a:t>元宇宙教育生态中的教与学</a:t>
            </a:r>
          </a:p>
        </p:txBody>
      </p: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33F9532D-E03B-493D-94AE-93A053C4062F}"/>
              </a:ext>
            </a:extLst>
          </p:cNvPr>
          <p:cNvGrpSpPr/>
          <p:nvPr/>
        </p:nvGrpSpPr>
        <p:grpSpPr>
          <a:xfrm>
            <a:off x="3667738" y="1965414"/>
            <a:ext cx="1605665" cy="312048"/>
            <a:chOff x="4898909" y="2811627"/>
            <a:chExt cx="2639152" cy="529572"/>
          </a:xfrm>
        </p:grpSpPr>
        <p:sp>
          <p:nvSpPr>
            <p:cNvPr id="429" name="流程图: 终止 428">
              <a:extLst>
                <a:ext uri="{FF2B5EF4-FFF2-40B4-BE49-F238E27FC236}">
                  <a16:creationId xmlns:a16="http://schemas.microsoft.com/office/drawing/2014/main" id="{58F0A177-B499-4851-8A07-165193CFA83B}"/>
                </a:ext>
              </a:extLst>
            </p:cNvPr>
            <p:cNvSpPr/>
            <p:nvPr/>
          </p:nvSpPr>
          <p:spPr>
            <a:xfrm>
              <a:off x="4906828" y="2811627"/>
              <a:ext cx="2631233" cy="522514"/>
            </a:xfrm>
            <a:prstGeom prst="flowChartTerminator">
              <a:avLst/>
            </a:prstGeom>
            <a:solidFill>
              <a:srgbClr val="CC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30" name="文本框 429">
              <a:extLst>
                <a:ext uri="{FF2B5EF4-FFF2-40B4-BE49-F238E27FC236}">
                  <a16:creationId xmlns:a16="http://schemas.microsoft.com/office/drawing/2014/main" id="{38615D4E-E5E9-49EA-BBA4-2C4768F592DD}"/>
                </a:ext>
              </a:extLst>
            </p:cNvPr>
            <p:cNvSpPr txBox="1"/>
            <p:nvPr/>
          </p:nvSpPr>
          <p:spPr>
            <a:xfrm>
              <a:off x="4898909" y="2871108"/>
              <a:ext cx="2528773" cy="470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元宇宙</a:t>
              </a:r>
              <a:r>
                <a:rPr lang="en-US" altLang="zh-CN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OMC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课</a:t>
              </a:r>
            </a:p>
          </p:txBody>
        </p: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25B2821C-467B-41A3-8362-104F23B34A9D}"/>
              </a:ext>
            </a:extLst>
          </p:cNvPr>
          <p:cNvGrpSpPr/>
          <p:nvPr/>
        </p:nvGrpSpPr>
        <p:grpSpPr>
          <a:xfrm>
            <a:off x="3491880" y="1389841"/>
            <a:ext cx="1973366" cy="307890"/>
            <a:chOff x="4906828" y="2811627"/>
            <a:chExt cx="2631233" cy="522514"/>
          </a:xfrm>
        </p:grpSpPr>
        <p:sp>
          <p:nvSpPr>
            <p:cNvPr id="427" name="流程图: 终止 426">
              <a:extLst>
                <a:ext uri="{FF2B5EF4-FFF2-40B4-BE49-F238E27FC236}">
                  <a16:creationId xmlns:a16="http://schemas.microsoft.com/office/drawing/2014/main" id="{65427511-31B9-47E6-B010-6C84BB93FEFE}"/>
                </a:ext>
              </a:extLst>
            </p:cNvPr>
            <p:cNvSpPr/>
            <p:nvPr/>
          </p:nvSpPr>
          <p:spPr>
            <a:xfrm>
              <a:off x="4906828" y="2811627"/>
              <a:ext cx="2631233" cy="522514"/>
            </a:xfrm>
            <a:prstGeom prst="flowChartTerminator">
              <a:avLst/>
            </a:prstGeom>
            <a:solidFill>
              <a:srgbClr val="CC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28" name="文本框 427">
              <a:extLst>
                <a:ext uri="{FF2B5EF4-FFF2-40B4-BE49-F238E27FC236}">
                  <a16:creationId xmlns:a16="http://schemas.microsoft.com/office/drawing/2014/main" id="{D516A3C1-016D-445F-983A-C90978FCB3F4}"/>
                </a:ext>
              </a:extLst>
            </p:cNvPr>
            <p:cNvSpPr txBox="1"/>
            <p:nvPr/>
          </p:nvSpPr>
          <p:spPr>
            <a:xfrm>
              <a:off x="5157707" y="2837484"/>
              <a:ext cx="2144241" cy="47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领域</a:t>
              </a:r>
              <a:r>
                <a:rPr lang="en-US" altLang="zh-CN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/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专业</a:t>
              </a:r>
              <a:r>
                <a:rPr lang="en-US" altLang="zh-CN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/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方向</a:t>
              </a:r>
              <a:r>
                <a:rPr lang="en-US" altLang="zh-CN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/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主题</a:t>
              </a:r>
            </a:p>
          </p:txBody>
        </p:sp>
      </p:grp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4FDBFB69-5DE8-48AA-A95A-2CE87792EAE7}"/>
              </a:ext>
            </a:extLst>
          </p:cNvPr>
          <p:cNvCxnSpPr>
            <a:stCxn id="427" idx="2"/>
            <a:endCxn id="429" idx="0"/>
          </p:cNvCxnSpPr>
          <p:nvPr/>
        </p:nvCxnSpPr>
        <p:spPr>
          <a:xfrm flipH="1">
            <a:off x="4472979" y="1697730"/>
            <a:ext cx="5584" cy="26768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341" name="文本框 340">
            <a:extLst>
              <a:ext uri="{FF2B5EF4-FFF2-40B4-BE49-F238E27FC236}">
                <a16:creationId xmlns:a16="http://schemas.microsoft.com/office/drawing/2014/main" id="{E851AAE4-632D-43A6-90CF-CF63BD16F4F9}"/>
              </a:ext>
            </a:extLst>
          </p:cNvPr>
          <p:cNvSpPr txBox="1"/>
          <p:nvPr/>
        </p:nvSpPr>
        <p:spPr>
          <a:xfrm>
            <a:off x="3791500" y="1098282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kern="0" dirty="0">
                <a:solidFill>
                  <a:srgbClr val="0033CC"/>
                </a:solidFill>
                <a:latin typeface="等线" panose="020F0502020204030204"/>
                <a:ea typeface="等线" panose="02010600030101010101" pitchFamily="2" charset="-122"/>
              </a:rPr>
              <a:t>元宇宙教育空间</a:t>
            </a:r>
          </a:p>
        </p:txBody>
      </p: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26CC51E-E279-48D5-BAB6-B03EFA3EBCEA}"/>
              </a:ext>
            </a:extLst>
          </p:cNvPr>
          <p:cNvCxnSpPr>
            <a:cxnSpLocks/>
            <a:stCxn id="307" idx="4"/>
          </p:cNvCxnSpPr>
          <p:nvPr/>
        </p:nvCxnSpPr>
        <p:spPr>
          <a:xfrm flipV="1">
            <a:off x="2268486" y="2213379"/>
            <a:ext cx="1451339" cy="5756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5" name="直接箭头连接符 354">
            <a:extLst>
              <a:ext uri="{FF2B5EF4-FFF2-40B4-BE49-F238E27FC236}">
                <a16:creationId xmlns:a16="http://schemas.microsoft.com/office/drawing/2014/main" id="{8A2677B9-01A0-480C-A5D9-F50B2C77C59D}"/>
              </a:ext>
            </a:extLst>
          </p:cNvPr>
          <p:cNvCxnSpPr>
            <a:cxnSpLocks/>
            <a:endCxn id="352" idx="4"/>
          </p:cNvCxnSpPr>
          <p:nvPr/>
        </p:nvCxnSpPr>
        <p:spPr>
          <a:xfrm flipH="1" flipV="1">
            <a:off x="2556437" y="1801368"/>
            <a:ext cx="1182707" cy="23019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1F9932D3-93C4-408C-AE66-8B680FE3CEAD}"/>
              </a:ext>
            </a:extLst>
          </p:cNvPr>
          <p:cNvCxnSpPr>
            <a:cxnSpLocks/>
          </p:cNvCxnSpPr>
          <p:nvPr/>
        </p:nvCxnSpPr>
        <p:spPr>
          <a:xfrm flipH="1" flipV="1">
            <a:off x="5261644" y="2193659"/>
            <a:ext cx="1585670" cy="1502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8B243816-8759-4168-B314-4B9452E56386}"/>
              </a:ext>
            </a:extLst>
          </p:cNvPr>
          <p:cNvCxnSpPr>
            <a:cxnSpLocks/>
          </p:cNvCxnSpPr>
          <p:nvPr/>
        </p:nvCxnSpPr>
        <p:spPr>
          <a:xfrm flipH="1">
            <a:off x="5250944" y="1884647"/>
            <a:ext cx="1314177" cy="13700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16" name="箭头: 上下 15">
            <a:extLst>
              <a:ext uri="{FF2B5EF4-FFF2-40B4-BE49-F238E27FC236}">
                <a16:creationId xmlns:a16="http://schemas.microsoft.com/office/drawing/2014/main" id="{213CAE17-F6C3-4717-ADA1-41832817468F}"/>
              </a:ext>
            </a:extLst>
          </p:cNvPr>
          <p:cNvSpPr/>
          <p:nvPr/>
        </p:nvSpPr>
        <p:spPr bwMode="auto">
          <a:xfrm>
            <a:off x="4360160" y="2328214"/>
            <a:ext cx="236806" cy="362799"/>
          </a:xfrm>
          <a:prstGeom prst="upDownArrow">
            <a:avLst>
              <a:gd name="adj1" fmla="val 37042"/>
              <a:gd name="adj2" fmla="val 1976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kumimoji="1" lang="zh-CN" altLang="en-US" sz="180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EBDA8D3-8FAE-4291-92A3-10975E26DE88}"/>
              </a:ext>
            </a:extLst>
          </p:cNvPr>
          <p:cNvGrpSpPr/>
          <p:nvPr/>
        </p:nvGrpSpPr>
        <p:grpSpPr>
          <a:xfrm>
            <a:off x="443964" y="1125916"/>
            <a:ext cx="2205922" cy="1718592"/>
            <a:chOff x="811629" y="1550436"/>
            <a:chExt cx="2941229" cy="2291456"/>
          </a:xfrm>
        </p:grpSpPr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D46F21C6-9E23-4012-85B6-8A2C9645857A}"/>
                </a:ext>
              </a:extLst>
            </p:cNvPr>
            <p:cNvGrpSpPr/>
            <p:nvPr/>
          </p:nvGrpSpPr>
          <p:grpSpPr>
            <a:xfrm>
              <a:off x="941869" y="2533612"/>
              <a:ext cx="522498" cy="756455"/>
              <a:chOff x="2034074" y="2211355"/>
              <a:chExt cx="522514" cy="821095"/>
            </a:xfrm>
          </p:grpSpPr>
          <p:sp>
            <p:nvSpPr>
              <p:cNvPr id="433" name="箭头: 上 432">
                <a:extLst>
                  <a:ext uri="{FF2B5EF4-FFF2-40B4-BE49-F238E27FC236}">
                    <a16:creationId xmlns:a16="http://schemas.microsoft.com/office/drawing/2014/main" id="{707B1F53-3B0D-4317-843D-F1286C5DA8CB}"/>
                  </a:ext>
                </a:extLst>
              </p:cNvPr>
              <p:cNvSpPr/>
              <p:nvPr/>
            </p:nvSpPr>
            <p:spPr>
              <a:xfrm>
                <a:off x="2034074" y="2509936"/>
                <a:ext cx="522514" cy="522514"/>
              </a:xfrm>
              <a:prstGeom prst="upArrow">
                <a:avLst/>
              </a:prstGeom>
              <a:solidFill>
                <a:srgbClr val="99FF33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34" name="笑脸 433">
                <a:extLst>
                  <a:ext uri="{FF2B5EF4-FFF2-40B4-BE49-F238E27FC236}">
                    <a16:creationId xmlns:a16="http://schemas.microsoft.com/office/drawing/2014/main" id="{BFE2ED1D-AE19-4E08-9EF1-63DDF6C6FDA2}"/>
                  </a:ext>
                </a:extLst>
              </p:cNvPr>
              <p:cNvSpPr/>
              <p:nvPr/>
            </p:nvSpPr>
            <p:spPr>
              <a:xfrm>
                <a:off x="2094723" y="2211355"/>
                <a:ext cx="401216" cy="419878"/>
              </a:xfrm>
              <a:prstGeom prst="smileyFace">
                <a:avLst/>
              </a:prstGeom>
              <a:solidFill>
                <a:schemeClr val="accent5">
                  <a:lumMod val="90000"/>
                </a:schemeClr>
              </a:soli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304" name="文本框 303">
              <a:extLst>
                <a:ext uri="{FF2B5EF4-FFF2-40B4-BE49-F238E27FC236}">
                  <a16:creationId xmlns:a16="http://schemas.microsoft.com/office/drawing/2014/main" id="{CBF47E69-20B6-4572-BA04-1871C091BD1A}"/>
                </a:ext>
              </a:extLst>
            </p:cNvPr>
            <p:cNvSpPr txBox="1"/>
            <p:nvPr/>
          </p:nvSpPr>
          <p:spPr>
            <a:xfrm>
              <a:off x="912404" y="3317549"/>
              <a:ext cx="65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学生</a:t>
              </a:r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6771AA5E-936E-47F5-A77C-FD174745E8D4}"/>
                </a:ext>
              </a:extLst>
            </p:cNvPr>
            <p:cNvSpPr/>
            <p:nvPr/>
          </p:nvSpPr>
          <p:spPr>
            <a:xfrm>
              <a:off x="2721827" y="2572875"/>
              <a:ext cx="522498" cy="739596"/>
            </a:xfrm>
            <a:custGeom>
              <a:avLst/>
              <a:gdLst>
                <a:gd name="connsiteX0" fmla="*/ 261257 w 522514"/>
                <a:gd name="connsiteY0" fmla="*/ 0 h 821095"/>
                <a:gd name="connsiteX1" fmla="*/ 461865 w 522514"/>
                <a:gd name="connsiteY1" fmla="*/ 209939 h 821095"/>
                <a:gd name="connsiteX2" fmla="*/ 403109 w 522514"/>
                <a:gd name="connsiteY2" fmla="*/ 358388 h 821095"/>
                <a:gd name="connsiteX3" fmla="*/ 355005 w 522514"/>
                <a:gd name="connsiteY3" fmla="*/ 392329 h 821095"/>
                <a:gd name="connsiteX4" fmla="*/ 522514 w 522514"/>
                <a:gd name="connsiteY4" fmla="*/ 559838 h 821095"/>
                <a:gd name="connsiteX5" fmla="*/ 391886 w 522514"/>
                <a:gd name="connsiteY5" fmla="*/ 559838 h 821095"/>
                <a:gd name="connsiteX6" fmla="*/ 391886 w 522514"/>
                <a:gd name="connsiteY6" fmla="*/ 821095 h 821095"/>
                <a:gd name="connsiteX7" fmla="*/ 130629 w 522514"/>
                <a:gd name="connsiteY7" fmla="*/ 821095 h 821095"/>
                <a:gd name="connsiteX8" fmla="*/ 130629 w 522514"/>
                <a:gd name="connsiteY8" fmla="*/ 559838 h 821095"/>
                <a:gd name="connsiteX9" fmla="*/ 0 w 522514"/>
                <a:gd name="connsiteY9" fmla="*/ 559838 h 821095"/>
                <a:gd name="connsiteX10" fmla="*/ 167509 w 522514"/>
                <a:gd name="connsiteY10" fmla="*/ 392329 h 821095"/>
                <a:gd name="connsiteX11" fmla="*/ 119406 w 522514"/>
                <a:gd name="connsiteY11" fmla="*/ 358388 h 821095"/>
                <a:gd name="connsiteX12" fmla="*/ 60649 w 522514"/>
                <a:gd name="connsiteY12" fmla="*/ 209939 h 821095"/>
                <a:gd name="connsiteX13" fmla="*/ 261257 w 522514"/>
                <a:gd name="connsiteY13" fmla="*/ 0 h 82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2514" h="821095">
                  <a:moveTo>
                    <a:pt x="261257" y="0"/>
                  </a:moveTo>
                  <a:cubicBezTo>
                    <a:pt x="372050" y="0"/>
                    <a:pt x="461865" y="93993"/>
                    <a:pt x="461865" y="209939"/>
                  </a:cubicBezTo>
                  <a:cubicBezTo>
                    <a:pt x="461865" y="267912"/>
                    <a:pt x="439411" y="320397"/>
                    <a:pt x="403109" y="358388"/>
                  </a:cubicBezTo>
                  <a:lnTo>
                    <a:pt x="355005" y="392329"/>
                  </a:lnTo>
                  <a:lnTo>
                    <a:pt x="522514" y="559838"/>
                  </a:lnTo>
                  <a:lnTo>
                    <a:pt x="391886" y="559838"/>
                  </a:lnTo>
                  <a:lnTo>
                    <a:pt x="391886" y="821095"/>
                  </a:lnTo>
                  <a:lnTo>
                    <a:pt x="130629" y="821095"/>
                  </a:lnTo>
                  <a:lnTo>
                    <a:pt x="130629" y="559838"/>
                  </a:lnTo>
                  <a:lnTo>
                    <a:pt x="0" y="559838"/>
                  </a:lnTo>
                  <a:lnTo>
                    <a:pt x="167509" y="392329"/>
                  </a:lnTo>
                  <a:lnTo>
                    <a:pt x="119406" y="358388"/>
                  </a:lnTo>
                  <a:cubicBezTo>
                    <a:pt x="83103" y="320397"/>
                    <a:pt x="60649" y="267912"/>
                    <a:pt x="60649" y="209939"/>
                  </a:cubicBezTo>
                  <a:cubicBezTo>
                    <a:pt x="60649" y="93993"/>
                    <a:pt x="150464" y="0"/>
                    <a:pt x="261257" y="0"/>
                  </a:cubicBezTo>
                  <a:close/>
                </a:path>
              </a:pathLst>
            </a:custGeom>
            <a:solidFill>
              <a:srgbClr val="92D050"/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9" name="文本框 308">
              <a:extLst>
                <a:ext uri="{FF2B5EF4-FFF2-40B4-BE49-F238E27FC236}">
                  <a16:creationId xmlns:a16="http://schemas.microsoft.com/office/drawing/2014/main" id="{13323B2F-EA0F-4838-AFBA-69EB209074CA}"/>
                </a:ext>
              </a:extLst>
            </p:cNvPr>
            <p:cNvSpPr txBox="1"/>
            <p:nvPr/>
          </p:nvSpPr>
          <p:spPr>
            <a:xfrm>
              <a:off x="2488641" y="3287895"/>
              <a:ext cx="96436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学生</a:t>
              </a:r>
              <a:endParaRPr lang="en-US" altLang="zh-CN" sz="1050" b="1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数字化身</a:t>
              </a:r>
            </a:p>
          </p:txBody>
        </p:sp>
        <p:cxnSp>
          <p:nvCxnSpPr>
            <p:cNvPr id="312" name="直接箭头连接符 311">
              <a:extLst>
                <a:ext uri="{FF2B5EF4-FFF2-40B4-BE49-F238E27FC236}">
                  <a16:creationId xmlns:a16="http://schemas.microsoft.com/office/drawing/2014/main" id="{B8D2EBAE-B082-4E49-BA7D-19A2DB483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9109" y="3060899"/>
              <a:ext cx="1130507" cy="611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44" name="组合 343">
              <a:extLst>
                <a:ext uri="{FF2B5EF4-FFF2-40B4-BE49-F238E27FC236}">
                  <a16:creationId xmlns:a16="http://schemas.microsoft.com/office/drawing/2014/main" id="{9D224178-7F73-4A59-BD11-9A9D41CAB6C1}"/>
                </a:ext>
              </a:extLst>
            </p:cNvPr>
            <p:cNvGrpSpPr/>
            <p:nvPr/>
          </p:nvGrpSpPr>
          <p:grpSpPr>
            <a:xfrm>
              <a:off x="1580616" y="1675504"/>
              <a:ext cx="1118795" cy="473852"/>
              <a:chOff x="2053625" y="877183"/>
              <a:chExt cx="1118829" cy="603125"/>
            </a:xfrm>
          </p:grpSpPr>
          <p:sp>
            <p:nvSpPr>
              <p:cNvPr id="362" name="云形 361">
                <a:extLst>
                  <a:ext uri="{FF2B5EF4-FFF2-40B4-BE49-F238E27FC236}">
                    <a16:creationId xmlns:a16="http://schemas.microsoft.com/office/drawing/2014/main" id="{C3FB71F8-5C7E-4C8F-964F-423C3BA758E1}"/>
                  </a:ext>
                </a:extLst>
              </p:cNvPr>
              <p:cNvSpPr/>
              <p:nvPr/>
            </p:nvSpPr>
            <p:spPr>
              <a:xfrm>
                <a:off x="2053625" y="877183"/>
                <a:ext cx="1118829" cy="603125"/>
              </a:xfrm>
              <a:prstGeom prst="cloud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63" name="文本框 362">
                <a:extLst>
                  <a:ext uri="{FF2B5EF4-FFF2-40B4-BE49-F238E27FC236}">
                    <a16:creationId xmlns:a16="http://schemas.microsoft.com/office/drawing/2014/main" id="{44702B2A-E79A-4838-A638-D3C233D40F27}"/>
                  </a:ext>
                </a:extLst>
              </p:cNvPr>
              <p:cNvSpPr txBox="1"/>
              <p:nvPr/>
            </p:nvSpPr>
            <p:spPr>
              <a:xfrm>
                <a:off x="2064329" y="994080"/>
                <a:ext cx="1066991" cy="470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学生社区</a:t>
                </a:r>
              </a:p>
            </p:txBody>
          </p:sp>
        </p:grpSp>
        <p:cxnSp>
          <p:nvCxnSpPr>
            <p:cNvPr id="346" name="直接箭头连接符 345">
              <a:extLst>
                <a:ext uri="{FF2B5EF4-FFF2-40B4-BE49-F238E27FC236}">
                  <a16:creationId xmlns:a16="http://schemas.microsoft.com/office/drawing/2014/main" id="{62D73661-265A-4221-B5DA-4FD8C36D8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7393" y="2124605"/>
              <a:ext cx="549696" cy="46276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9" name="直接箭头连接符 348">
              <a:extLst>
                <a:ext uri="{FF2B5EF4-FFF2-40B4-BE49-F238E27FC236}">
                  <a16:creationId xmlns:a16="http://schemas.microsoft.com/office/drawing/2014/main" id="{0B73D896-3AB0-4105-9D33-4F7932E90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2132" y="2197649"/>
              <a:ext cx="431165" cy="50759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BA63CCB9-4445-47F0-BB58-0D2162413116}"/>
                </a:ext>
              </a:extLst>
            </p:cNvPr>
            <p:cNvSpPr/>
            <p:nvPr/>
          </p:nvSpPr>
          <p:spPr>
            <a:xfrm>
              <a:off x="3105762" y="1946768"/>
              <a:ext cx="522498" cy="739596"/>
            </a:xfrm>
            <a:custGeom>
              <a:avLst/>
              <a:gdLst>
                <a:gd name="connsiteX0" fmla="*/ 261257 w 522514"/>
                <a:gd name="connsiteY0" fmla="*/ 0 h 821095"/>
                <a:gd name="connsiteX1" fmla="*/ 461865 w 522514"/>
                <a:gd name="connsiteY1" fmla="*/ 209939 h 821095"/>
                <a:gd name="connsiteX2" fmla="*/ 403109 w 522514"/>
                <a:gd name="connsiteY2" fmla="*/ 358388 h 821095"/>
                <a:gd name="connsiteX3" fmla="*/ 355005 w 522514"/>
                <a:gd name="connsiteY3" fmla="*/ 392329 h 821095"/>
                <a:gd name="connsiteX4" fmla="*/ 522514 w 522514"/>
                <a:gd name="connsiteY4" fmla="*/ 559838 h 821095"/>
                <a:gd name="connsiteX5" fmla="*/ 391886 w 522514"/>
                <a:gd name="connsiteY5" fmla="*/ 559838 h 821095"/>
                <a:gd name="connsiteX6" fmla="*/ 391886 w 522514"/>
                <a:gd name="connsiteY6" fmla="*/ 821095 h 821095"/>
                <a:gd name="connsiteX7" fmla="*/ 130629 w 522514"/>
                <a:gd name="connsiteY7" fmla="*/ 821095 h 821095"/>
                <a:gd name="connsiteX8" fmla="*/ 130629 w 522514"/>
                <a:gd name="connsiteY8" fmla="*/ 559838 h 821095"/>
                <a:gd name="connsiteX9" fmla="*/ 0 w 522514"/>
                <a:gd name="connsiteY9" fmla="*/ 559838 h 821095"/>
                <a:gd name="connsiteX10" fmla="*/ 167509 w 522514"/>
                <a:gd name="connsiteY10" fmla="*/ 392329 h 821095"/>
                <a:gd name="connsiteX11" fmla="*/ 119406 w 522514"/>
                <a:gd name="connsiteY11" fmla="*/ 358388 h 821095"/>
                <a:gd name="connsiteX12" fmla="*/ 60649 w 522514"/>
                <a:gd name="connsiteY12" fmla="*/ 209939 h 821095"/>
                <a:gd name="connsiteX13" fmla="*/ 261257 w 522514"/>
                <a:gd name="connsiteY13" fmla="*/ 0 h 82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2514" h="821095">
                  <a:moveTo>
                    <a:pt x="261257" y="0"/>
                  </a:moveTo>
                  <a:cubicBezTo>
                    <a:pt x="372050" y="0"/>
                    <a:pt x="461865" y="93993"/>
                    <a:pt x="461865" y="209939"/>
                  </a:cubicBezTo>
                  <a:cubicBezTo>
                    <a:pt x="461865" y="267912"/>
                    <a:pt x="439411" y="320397"/>
                    <a:pt x="403109" y="358388"/>
                  </a:cubicBezTo>
                  <a:lnTo>
                    <a:pt x="355005" y="392329"/>
                  </a:lnTo>
                  <a:lnTo>
                    <a:pt x="522514" y="559838"/>
                  </a:lnTo>
                  <a:lnTo>
                    <a:pt x="391886" y="559838"/>
                  </a:lnTo>
                  <a:lnTo>
                    <a:pt x="391886" y="821095"/>
                  </a:lnTo>
                  <a:lnTo>
                    <a:pt x="130629" y="821095"/>
                  </a:lnTo>
                  <a:lnTo>
                    <a:pt x="130629" y="559838"/>
                  </a:lnTo>
                  <a:lnTo>
                    <a:pt x="0" y="559838"/>
                  </a:lnTo>
                  <a:lnTo>
                    <a:pt x="167509" y="392329"/>
                  </a:lnTo>
                  <a:lnTo>
                    <a:pt x="119406" y="358388"/>
                  </a:lnTo>
                  <a:cubicBezTo>
                    <a:pt x="83103" y="320397"/>
                    <a:pt x="60649" y="267912"/>
                    <a:pt x="60649" y="209939"/>
                  </a:cubicBezTo>
                  <a:cubicBezTo>
                    <a:pt x="60649" y="93993"/>
                    <a:pt x="150464" y="0"/>
                    <a:pt x="261257" y="0"/>
                  </a:cubicBezTo>
                  <a:close/>
                </a:path>
              </a:pathLst>
            </a:custGeom>
            <a:solidFill>
              <a:srgbClr val="92D050"/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7F21911E-F624-4F4C-BD91-BBE48AB1D132}"/>
                </a:ext>
              </a:extLst>
            </p:cNvPr>
            <p:cNvSpPr txBox="1"/>
            <p:nvPr/>
          </p:nvSpPr>
          <p:spPr>
            <a:xfrm>
              <a:off x="2703083" y="1688629"/>
              <a:ext cx="96436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虚拟学生</a:t>
              </a:r>
            </a:p>
          </p:txBody>
        </p:sp>
        <p:cxnSp>
          <p:nvCxnSpPr>
            <p:cNvPr id="354" name="直接箭头连接符 353">
              <a:extLst>
                <a:ext uri="{FF2B5EF4-FFF2-40B4-BE49-F238E27FC236}">
                  <a16:creationId xmlns:a16="http://schemas.microsoft.com/office/drawing/2014/main" id="{DFE515DF-5CDB-426E-8F35-D1103F4B9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9780" y="2102939"/>
              <a:ext cx="548722" cy="26366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346BFE13-48EF-4BD8-B838-73A435CC8561}"/>
                </a:ext>
              </a:extLst>
            </p:cNvPr>
            <p:cNvSpPr/>
            <p:nvPr/>
          </p:nvSpPr>
          <p:spPr bwMode="auto">
            <a:xfrm>
              <a:off x="811629" y="1550436"/>
              <a:ext cx="2941229" cy="2271856"/>
            </a:xfrm>
            <a:prstGeom prst="roundRect">
              <a:avLst/>
            </a:prstGeom>
            <a:solidFill>
              <a:srgbClr val="00FFFF">
                <a:alpha val="30196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kumimoji="1" lang="zh-CN" altLang="en-US" sz="180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B843ACD-649D-4E05-B7D8-B36D716457E0}"/>
              </a:ext>
            </a:extLst>
          </p:cNvPr>
          <p:cNvGrpSpPr/>
          <p:nvPr/>
        </p:nvGrpSpPr>
        <p:grpSpPr>
          <a:xfrm>
            <a:off x="6466302" y="1143576"/>
            <a:ext cx="2202315" cy="1763299"/>
            <a:chOff x="8477720" y="1524768"/>
            <a:chExt cx="2936420" cy="2351065"/>
          </a:xfrm>
        </p:grpSpPr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E2CB1A22-741B-4F99-97A9-3DD57C093AE6}"/>
                </a:ext>
              </a:extLst>
            </p:cNvPr>
            <p:cNvGrpSpPr/>
            <p:nvPr/>
          </p:nvGrpSpPr>
          <p:grpSpPr>
            <a:xfrm>
              <a:off x="10776520" y="2511669"/>
              <a:ext cx="522498" cy="701307"/>
              <a:chOff x="2034074" y="2211355"/>
              <a:chExt cx="522514" cy="821095"/>
            </a:xfrm>
          </p:grpSpPr>
          <p:sp>
            <p:nvSpPr>
              <p:cNvPr id="431" name="箭头: 上 430">
                <a:extLst>
                  <a:ext uri="{FF2B5EF4-FFF2-40B4-BE49-F238E27FC236}">
                    <a16:creationId xmlns:a16="http://schemas.microsoft.com/office/drawing/2014/main" id="{E94340D1-0D4B-43A6-8301-B4B42C4BC886}"/>
                  </a:ext>
                </a:extLst>
              </p:cNvPr>
              <p:cNvSpPr/>
              <p:nvPr/>
            </p:nvSpPr>
            <p:spPr>
              <a:xfrm>
                <a:off x="2034074" y="2509936"/>
                <a:ext cx="522514" cy="522514"/>
              </a:xfrm>
              <a:prstGeom prst="upArrow">
                <a:avLst/>
              </a:prstGeom>
              <a:solidFill>
                <a:srgbClr val="3399FF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32" name="笑脸 431">
                <a:extLst>
                  <a:ext uri="{FF2B5EF4-FFF2-40B4-BE49-F238E27FC236}">
                    <a16:creationId xmlns:a16="http://schemas.microsoft.com/office/drawing/2014/main" id="{BD3254F6-88A5-47FB-A485-9C9D4E16AECC}"/>
                  </a:ext>
                </a:extLst>
              </p:cNvPr>
              <p:cNvSpPr/>
              <p:nvPr/>
            </p:nvSpPr>
            <p:spPr>
              <a:xfrm>
                <a:off x="2094723" y="2211355"/>
                <a:ext cx="401216" cy="419878"/>
              </a:xfrm>
              <a:prstGeom prst="smileyFace">
                <a:avLst/>
              </a:prstGeom>
              <a:solidFill>
                <a:srgbClr val="66FFFF"/>
              </a:soli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305" name="文本框 304">
              <a:extLst>
                <a:ext uri="{FF2B5EF4-FFF2-40B4-BE49-F238E27FC236}">
                  <a16:creationId xmlns:a16="http://schemas.microsoft.com/office/drawing/2014/main" id="{2509CA1B-F70F-47B0-8934-465FC80CA401}"/>
                </a:ext>
              </a:extLst>
            </p:cNvPr>
            <p:cNvSpPr txBox="1"/>
            <p:nvPr/>
          </p:nvSpPr>
          <p:spPr>
            <a:xfrm>
              <a:off x="10757549" y="3261047"/>
              <a:ext cx="65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教师</a:t>
              </a:r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A246F6F7-1161-4442-AF9D-000BAF0FC07E}"/>
                </a:ext>
              </a:extLst>
            </p:cNvPr>
            <p:cNvSpPr/>
            <p:nvPr/>
          </p:nvSpPr>
          <p:spPr>
            <a:xfrm>
              <a:off x="8911026" y="2583677"/>
              <a:ext cx="522498" cy="701307"/>
            </a:xfrm>
            <a:custGeom>
              <a:avLst/>
              <a:gdLst>
                <a:gd name="connsiteX0" fmla="*/ 261257 w 522514"/>
                <a:gd name="connsiteY0" fmla="*/ 0 h 821095"/>
                <a:gd name="connsiteX1" fmla="*/ 461865 w 522514"/>
                <a:gd name="connsiteY1" fmla="*/ 209939 h 821095"/>
                <a:gd name="connsiteX2" fmla="*/ 403108 w 522514"/>
                <a:gd name="connsiteY2" fmla="*/ 358388 h 821095"/>
                <a:gd name="connsiteX3" fmla="*/ 355005 w 522514"/>
                <a:gd name="connsiteY3" fmla="*/ 392329 h 821095"/>
                <a:gd name="connsiteX4" fmla="*/ 522514 w 522514"/>
                <a:gd name="connsiteY4" fmla="*/ 559838 h 821095"/>
                <a:gd name="connsiteX5" fmla="*/ 391886 w 522514"/>
                <a:gd name="connsiteY5" fmla="*/ 559838 h 821095"/>
                <a:gd name="connsiteX6" fmla="*/ 391886 w 522514"/>
                <a:gd name="connsiteY6" fmla="*/ 821095 h 821095"/>
                <a:gd name="connsiteX7" fmla="*/ 130629 w 522514"/>
                <a:gd name="connsiteY7" fmla="*/ 821095 h 821095"/>
                <a:gd name="connsiteX8" fmla="*/ 130629 w 522514"/>
                <a:gd name="connsiteY8" fmla="*/ 559838 h 821095"/>
                <a:gd name="connsiteX9" fmla="*/ 0 w 522514"/>
                <a:gd name="connsiteY9" fmla="*/ 559838 h 821095"/>
                <a:gd name="connsiteX10" fmla="*/ 167509 w 522514"/>
                <a:gd name="connsiteY10" fmla="*/ 392329 h 821095"/>
                <a:gd name="connsiteX11" fmla="*/ 119406 w 522514"/>
                <a:gd name="connsiteY11" fmla="*/ 358388 h 821095"/>
                <a:gd name="connsiteX12" fmla="*/ 60649 w 522514"/>
                <a:gd name="connsiteY12" fmla="*/ 209939 h 821095"/>
                <a:gd name="connsiteX13" fmla="*/ 261257 w 522514"/>
                <a:gd name="connsiteY13" fmla="*/ 0 h 82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2514" h="821095">
                  <a:moveTo>
                    <a:pt x="261257" y="0"/>
                  </a:moveTo>
                  <a:cubicBezTo>
                    <a:pt x="372050" y="0"/>
                    <a:pt x="461865" y="93993"/>
                    <a:pt x="461865" y="209939"/>
                  </a:cubicBezTo>
                  <a:cubicBezTo>
                    <a:pt x="461865" y="267912"/>
                    <a:pt x="439411" y="320397"/>
                    <a:pt x="403108" y="358388"/>
                  </a:cubicBezTo>
                  <a:lnTo>
                    <a:pt x="355005" y="392329"/>
                  </a:lnTo>
                  <a:lnTo>
                    <a:pt x="522514" y="559838"/>
                  </a:lnTo>
                  <a:lnTo>
                    <a:pt x="391886" y="559838"/>
                  </a:lnTo>
                  <a:lnTo>
                    <a:pt x="391886" y="821095"/>
                  </a:lnTo>
                  <a:lnTo>
                    <a:pt x="130629" y="821095"/>
                  </a:lnTo>
                  <a:lnTo>
                    <a:pt x="130629" y="559838"/>
                  </a:lnTo>
                  <a:lnTo>
                    <a:pt x="0" y="559838"/>
                  </a:lnTo>
                  <a:lnTo>
                    <a:pt x="167509" y="392329"/>
                  </a:lnTo>
                  <a:lnTo>
                    <a:pt x="119406" y="358388"/>
                  </a:lnTo>
                  <a:cubicBezTo>
                    <a:pt x="83103" y="320397"/>
                    <a:pt x="60649" y="267912"/>
                    <a:pt x="60649" y="209939"/>
                  </a:cubicBezTo>
                  <a:cubicBezTo>
                    <a:pt x="60649" y="93993"/>
                    <a:pt x="150464" y="0"/>
                    <a:pt x="261257" y="0"/>
                  </a:cubicBezTo>
                  <a:close/>
                </a:path>
              </a:pathLst>
            </a:custGeom>
            <a:solidFill>
              <a:srgbClr val="3399FF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0" name="文本框 309">
              <a:extLst>
                <a:ext uri="{FF2B5EF4-FFF2-40B4-BE49-F238E27FC236}">
                  <a16:creationId xmlns:a16="http://schemas.microsoft.com/office/drawing/2014/main" id="{26199A36-5550-45C4-96DC-42AB82AD17B8}"/>
                </a:ext>
              </a:extLst>
            </p:cNvPr>
            <p:cNvSpPr txBox="1"/>
            <p:nvPr/>
          </p:nvSpPr>
          <p:spPr>
            <a:xfrm>
              <a:off x="8641149" y="3321836"/>
              <a:ext cx="96436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教师</a:t>
              </a:r>
              <a:endParaRPr lang="en-US" altLang="zh-CN" sz="1050" b="1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数字化身</a:t>
              </a:r>
            </a:p>
          </p:txBody>
        </p:sp>
        <p:cxnSp>
          <p:nvCxnSpPr>
            <p:cNvPr id="313" name="直接箭头连接符 312">
              <a:extLst>
                <a:ext uri="{FF2B5EF4-FFF2-40B4-BE49-F238E27FC236}">
                  <a16:creationId xmlns:a16="http://schemas.microsoft.com/office/drawing/2014/main" id="{BB00AEA9-C68D-4139-B303-091977EA99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0041" y="3021552"/>
              <a:ext cx="1247508" cy="4434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45" name="组合 344">
              <a:extLst>
                <a:ext uri="{FF2B5EF4-FFF2-40B4-BE49-F238E27FC236}">
                  <a16:creationId xmlns:a16="http://schemas.microsoft.com/office/drawing/2014/main" id="{60263F37-8942-42CF-9E79-ADA015008C7C}"/>
                </a:ext>
              </a:extLst>
            </p:cNvPr>
            <p:cNvGrpSpPr/>
            <p:nvPr/>
          </p:nvGrpSpPr>
          <p:grpSpPr>
            <a:xfrm>
              <a:off x="9513702" y="1703324"/>
              <a:ext cx="1118795" cy="515136"/>
              <a:chOff x="2053625" y="877183"/>
              <a:chExt cx="1118829" cy="603125"/>
            </a:xfrm>
          </p:grpSpPr>
          <p:sp>
            <p:nvSpPr>
              <p:cNvPr id="360" name="云形 359">
                <a:extLst>
                  <a:ext uri="{FF2B5EF4-FFF2-40B4-BE49-F238E27FC236}">
                    <a16:creationId xmlns:a16="http://schemas.microsoft.com/office/drawing/2014/main" id="{0BAAF1C9-F47D-4D76-A2EE-42E56A62CE8E}"/>
                  </a:ext>
                </a:extLst>
              </p:cNvPr>
              <p:cNvSpPr/>
              <p:nvPr/>
            </p:nvSpPr>
            <p:spPr>
              <a:xfrm>
                <a:off x="2053625" y="877183"/>
                <a:ext cx="1118829" cy="603125"/>
              </a:xfrm>
              <a:prstGeom prst="cloud">
                <a:avLst/>
              </a:prstGeom>
              <a:solidFill>
                <a:srgbClr val="4472C4">
                  <a:lumMod val="20000"/>
                  <a:lumOff val="8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953BC7B6-61A3-42E1-A36C-084B5664D5BD}"/>
                  </a:ext>
                </a:extLst>
              </p:cNvPr>
              <p:cNvSpPr txBox="1"/>
              <p:nvPr/>
            </p:nvSpPr>
            <p:spPr>
              <a:xfrm>
                <a:off x="2064329" y="994080"/>
                <a:ext cx="1066991" cy="432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教师社区</a:t>
                </a:r>
              </a:p>
            </p:txBody>
          </p:sp>
        </p:grpSp>
        <p:cxnSp>
          <p:nvCxnSpPr>
            <p:cNvPr id="347" name="直接箭头连接符 346">
              <a:extLst>
                <a:ext uri="{FF2B5EF4-FFF2-40B4-BE49-F238E27FC236}">
                  <a16:creationId xmlns:a16="http://schemas.microsoft.com/office/drawing/2014/main" id="{04EA82C5-482D-4227-BA42-0F87E6E88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9472" y="2220596"/>
              <a:ext cx="382524" cy="53321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48" name="直接箭头连接符 347">
              <a:extLst>
                <a:ext uri="{FF2B5EF4-FFF2-40B4-BE49-F238E27FC236}">
                  <a16:creationId xmlns:a16="http://schemas.microsoft.com/office/drawing/2014/main" id="{6815C4DC-267E-469C-8234-52153E502A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1866" y="2237598"/>
              <a:ext cx="501015" cy="39275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C61870F0-8B5F-48EA-A633-0BF6B5221F31}"/>
                </a:ext>
              </a:extLst>
            </p:cNvPr>
            <p:cNvSpPr/>
            <p:nvPr/>
          </p:nvSpPr>
          <p:spPr>
            <a:xfrm>
              <a:off x="8531587" y="1981405"/>
              <a:ext cx="522498" cy="701307"/>
            </a:xfrm>
            <a:custGeom>
              <a:avLst/>
              <a:gdLst>
                <a:gd name="connsiteX0" fmla="*/ 261257 w 522514"/>
                <a:gd name="connsiteY0" fmla="*/ 0 h 821095"/>
                <a:gd name="connsiteX1" fmla="*/ 461865 w 522514"/>
                <a:gd name="connsiteY1" fmla="*/ 209939 h 821095"/>
                <a:gd name="connsiteX2" fmla="*/ 403108 w 522514"/>
                <a:gd name="connsiteY2" fmla="*/ 358388 h 821095"/>
                <a:gd name="connsiteX3" fmla="*/ 355005 w 522514"/>
                <a:gd name="connsiteY3" fmla="*/ 392329 h 821095"/>
                <a:gd name="connsiteX4" fmla="*/ 522514 w 522514"/>
                <a:gd name="connsiteY4" fmla="*/ 559838 h 821095"/>
                <a:gd name="connsiteX5" fmla="*/ 391886 w 522514"/>
                <a:gd name="connsiteY5" fmla="*/ 559838 h 821095"/>
                <a:gd name="connsiteX6" fmla="*/ 391886 w 522514"/>
                <a:gd name="connsiteY6" fmla="*/ 821095 h 821095"/>
                <a:gd name="connsiteX7" fmla="*/ 130629 w 522514"/>
                <a:gd name="connsiteY7" fmla="*/ 821095 h 821095"/>
                <a:gd name="connsiteX8" fmla="*/ 130629 w 522514"/>
                <a:gd name="connsiteY8" fmla="*/ 559838 h 821095"/>
                <a:gd name="connsiteX9" fmla="*/ 0 w 522514"/>
                <a:gd name="connsiteY9" fmla="*/ 559838 h 821095"/>
                <a:gd name="connsiteX10" fmla="*/ 167509 w 522514"/>
                <a:gd name="connsiteY10" fmla="*/ 392329 h 821095"/>
                <a:gd name="connsiteX11" fmla="*/ 119406 w 522514"/>
                <a:gd name="connsiteY11" fmla="*/ 358388 h 821095"/>
                <a:gd name="connsiteX12" fmla="*/ 60649 w 522514"/>
                <a:gd name="connsiteY12" fmla="*/ 209939 h 821095"/>
                <a:gd name="connsiteX13" fmla="*/ 261257 w 522514"/>
                <a:gd name="connsiteY13" fmla="*/ 0 h 82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2514" h="821095">
                  <a:moveTo>
                    <a:pt x="261257" y="0"/>
                  </a:moveTo>
                  <a:cubicBezTo>
                    <a:pt x="372050" y="0"/>
                    <a:pt x="461865" y="93993"/>
                    <a:pt x="461865" y="209939"/>
                  </a:cubicBezTo>
                  <a:cubicBezTo>
                    <a:pt x="461865" y="267912"/>
                    <a:pt x="439411" y="320397"/>
                    <a:pt x="403108" y="358388"/>
                  </a:cubicBezTo>
                  <a:lnTo>
                    <a:pt x="355005" y="392329"/>
                  </a:lnTo>
                  <a:lnTo>
                    <a:pt x="522514" y="559838"/>
                  </a:lnTo>
                  <a:lnTo>
                    <a:pt x="391886" y="559838"/>
                  </a:lnTo>
                  <a:lnTo>
                    <a:pt x="391886" y="821095"/>
                  </a:lnTo>
                  <a:lnTo>
                    <a:pt x="130629" y="821095"/>
                  </a:lnTo>
                  <a:lnTo>
                    <a:pt x="130629" y="559838"/>
                  </a:lnTo>
                  <a:lnTo>
                    <a:pt x="0" y="559838"/>
                  </a:lnTo>
                  <a:lnTo>
                    <a:pt x="167509" y="392329"/>
                  </a:lnTo>
                  <a:lnTo>
                    <a:pt x="119406" y="358388"/>
                  </a:lnTo>
                  <a:cubicBezTo>
                    <a:pt x="83103" y="320397"/>
                    <a:pt x="60649" y="267912"/>
                    <a:pt x="60649" y="209939"/>
                  </a:cubicBezTo>
                  <a:cubicBezTo>
                    <a:pt x="60649" y="93993"/>
                    <a:pt x="150464" y="0"/>
                    <a:pt x="261257" y="0"/>
                  </a:cubicBezTo>
                  <a:close/>
                </a:path>
              </a:pathLst>
            </a:custGeom>
            <a:solidFill>
              <a:srgbClr val="3399FF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777833D7-141D-4587-8147-C9BEF338A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1323" y="2133628"/>
              <a:ext cx="553722" cy="22407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359" name="文本框 358">
              <a:extLst>
                <a:ext uri="{FF2B5EF4-FFF2-40B4-BE49-F238E27FC236}">
                  <a16:creationId xmlns:a16="http://schemas.microsoft.com/office/drawing/2014/main" id="{84B3FBA8-B5CB-4653-9329-8294EA5CCDF8}"/>
                </a:ext>
              </a:extLst>
            </p:cNvPr>
            <p:cNvSpPr txBox="1"/>
            <p:nvPr/>
          </p:nvSpPr>
          <p:spPr>
            <a:xfrm>
              <a:off x="8579480" y="1667588"/>
              <a:ext cx="96436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虚拟教师</a:t>
              </a:r>
            </a:p>
          </p:txBody>
        </p:sp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id="{936057BE-8FA6-46E2-B73F-7CAD5948377C}"/>
                </a:ext>
              </a:extLst>
            </p:cNvPr>
            <p:cNvSpPr/>
            <p:nvPr/>
          </p:nvSpPr>
          <p:spPr bwMode="auto">
            <a:xfrm>
              <a:off x="8477720" y="1524768"/>
              <a:ext cx="2871608" cy="2271856"/>
            </a:xfrm>
            <a:prstGeom prst="roundRect">
              <a:avLst/>
            </a:prstGeom>
            <a:solidFill>
              <a:srgbClr val="00FFFF">
                <a:alpha val="30196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kumimoji="1" lang="zh-CN" altLang="en-US" sz="1800"/>
            </a:p>
          </p:txBody>
        </p:sp>
      </p:grp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F5456AB1-1063-41A8-8068-3F2540B187EE}"/>
              </a:ext>
            </a:extLst>
          </p:cNvPr>
          <p:cNvCxnSpPr>
            <a:cxnSpLocks/>
          </p:cNvCxnSpPr>
          <p:nvPr/>
        </p:nvCxnSpPr>
        <p:spPr>
          <a:xfrm flipH="1" flipV="1">
            <a:off x="2664692" y="2330808"/>
            <a:ext cx="540123" cy="2036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24F31F0A-E776-41E5-AF31-BAC489B2A474}"/>
              </a:ext>
            </a:extLst>
          </p:cNvPr>
          <p:cNvCxnSpPr>
            <a:cxnSpLocks/>
          </p:cNvCxnSpPr>
          <p:nvPr/>
        </p:nvCxnSpPr>
        <p:spPr>
          <a:xfrm flipV="1">
            <a:off x="5936694" y="2285384"/>
            <a:ext cx="520472" cy="15971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A21DD21-D9CC-4799-8B04-3B5AFDFEFBF1}"/>
              </a:ext>
            </a:extLst>
          </p:cNvPr>
          <p:cNvGrpSpPr/>
          <p:nvPr/>
        </p:nvGrpSpPr>
        <p:grpSpPr>
          <a:xfrm>
            <a:off x="1961840" y="2436671"/>
            <a:ext cx="5143343" cy="2189197"/>
            <a:chOff x="2615786" y="3248894"/>
            <a:chExt cx="6857791" cy="2918929"/>
          </a:xfrm>
        </p:grpSpPr>
        <p:sp>
          <p:nvSpPr>
            <p:cNvPr id="301" name="云形 300">
              <a:extLst>
                <a:ext uri="{FF2B5EF4-FFF2-40B4-BE49-F238E27FC236}">
                  <a16:creationId xmlns:a16="http://schemas.microsoft.com/office/drawing/2014/main" id="{05350D31-6647-4C2A-8C9A-3FB53C99949C}"/>
                </a:ext>
              </a:extLst>
            </p:cNvPr>
            <p:cNvSpPr/>
            <p:nvPr/>
          </p:nvSpPr>
          <p:spPr>
            <a:xfrm>
              <a:off x="4540847" y="3634566"/>
              <a:ext cx="3037583" cy="660016"/>
            </a:xfrm>
            <a:prstGeom prst="cloud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BB8F8418-BF65-43FD-9169-58E24E3CF4C8}"/>
                </a:ext>
              </a:extLst>
            </p:cNvPr>
            <p:cNvGrpSpPr/>
            <p:nvPr/>
          </p:nvGrpSpPr>
          <p:grpSpPr>
            <a:xfrm>
              <a:off x="2615786" y="4567479"/>
              <a:ext cx="1317352" cy="389186"/>
              <a:chOff x="3256408" y="3937518"/>
              <a:chExt cx="1415772" cy="495361"/>
            </a:xfrm>
          </p:grpSpPr>
          <p:sp>
            <p:nvSpPr>
              <p:cNvPr id="425" name="流程图: 终止 424">
                <a:extLst>
                  <a:ext uri="{FF2B5EF4-FFF2-40B4-BE49-F238E27FC236}">
                    <a16:creationId xmlns:a16="http://schemas.microsoft.com/office/drawing/2014/main" id="{3B664EF3-DDF9-47BA-9937-C3B9E887F602}"/>
                  </a:ext>
                </a:extLst>
              </p:cNvPr>
              <p:cNvSpPr/>
              <p:nvPr/>
            </p:nvSpPr>
            <p:spPr>
              <a:xfrm>
                <a:off x="3256408" y="3937518"/>
                <a:ext cx="1415772" cy="438536"/>
              </a:xfrm>
              <a:prstGeom prst="flowChartTerminator">
                <a:avLst/>
              </a:prstGeom>
              <a:solidFill>
                <a:srgbClr val="66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26" name="文本框 425">
                <a:extLst>
                  <a:ext uri="{FF2B5EF4-FFF2-40B4-BE49-F238E27FC236}">
                    <a16:creationId xmlns:a16="http://schemas.microsoft.com/office/drawing/2014/main" id="{BB735C9F-A395-4AB3-8413-CA483CEC1EBF}"/>
                  </a:ext>
                </a:extLst>
              </p:cNvPr>
              <p:cNvSpPr txBox="1"/>
              <p:nvPr/>
            </p:nvSpPr>
            <p:spPr>
              <a:xfrm>
                <a:off x="3370829" y="3962789"/>
                <a:ext cx="1146672" cy="47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智能终端</a:t>
                </a:r>
              </a:p>
            </p:txBody>
          </p:sp>
        </p:grp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48C49D85-F9DA-45BB-8FDF-C0BC416366CC}"/>
                </a:ext>
              </a:extLst>
            </p:cNvPr>
            <p:cNvGrpSpPr/>
            <p:nvPr/>
          </p:nvGrpSpPr>
          <p:grpSpPr>
            <a:xfrm>
              <a:off x="3991839" y="4567479"/>
              <a:ext cx="1317352" cy="389186"/>
              <a:chOff x="3256408" y="3937518"/>
              <a:chExt cx="1415772" cy="495361"/>
            </a:xfrm>
          </p:grpSpPr>
          <p:sp>
            <p:nvSpPr>
              <p:cNvPr id="423" name="流程图: 终止 422">
                <a:extLst>
                  <a:ext uri="{FF2B5EF4-FFF2-40B4-BE49-F238E27FC236}">
                    <a16:creationId xmlns:a16="http://schemas.microsoft.com/office/drawing/2014/main" id="{F3143B1B-9861-40E2-A9C6-52E0248D2D31}"/>
                  </a:ext>
                </a:extLst>
              </p:cNvPr>
              <p:cNvSpPr/>
              <p:nvPr/>
            </p:nvSpPr>
            <p:spPr>
              <a:xfrm>
                <a:off x="3256408" y="3937518"/>
                <a:ext cx="1415772" cy="438536"/>
              </a:xfrm>
              <a:prstGeom prst="flowChartTerminator">
                <a:avLst/>
              </a:prstGeom>
              <a:solidFill>
                <a:srgbClr val="66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5A980EE9-DF38-496F-916A-E102C9376DDF}"/>
                  </a:ext>
                </a:extLst>
              </p:cNvPr>
              <p:cNvSpPr txBox="1"/>
              <p:nvPr/>
            </p:nvSpPr>
            <p:spPr>
              <a:xfrm>
                <a:off x="3350147" y="3962789"/>
                <a:ext cx="1146672" cy="47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智慧教室</a:t>
                </a:r>
              </a:p>
            </p:txBody>
          </p:sp>
        </p:grpSp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2B56872C-E432-4788-956C-FF47EFFF498E}"/>
                </a:ext>
              </a:extLst>
            </p:cNvPr>
            <p:cNvGrpSpPr/>
            <p:nvPr/>
          </p:nvGrpSpPr>
          <p:grpSpPr>
            <a:xfrm>
              <a:off x="6780172" y="4567481"/>
              <a:ext cx="1317352" cy="396517"/>
              <a:chOff x="3256408" y="3937518"/>
              <a:chExt cx="1415772" cy="504692"/>
            </a:xfrm>
          </p:grpSpPr>
          <p:sp>
            <p:nvSpPr>
              <p:cNvPr id="421" name="流程图: 终止 420">
                <a:extLst>
                  <a:ext uri="{FF2B5EF4-FFF2-40B4-BE49-F238E27FC236}">
                    <a16:creationId xmlns:a16="http://schemas.microsoft.com/office/drawing/2014/main" id="{2E4E64A3-153D-4FDA-BB25-52F4803AE5A6}"/>
                  </a:ext>
                </a:extLst>
              </p:cNvPr>
              <p:cNvSpPr/>
              <p:nvPr/>
            </p:nvSpPr>
            <p:spPr>
              <a:xfrm>
                <a:off x="3256408" y="3937518"/>
                <a:ext cx="1415772" cy="438536"/>
              </a:xfrm>
              <a:prstGeom prst="flowChartTerminator">
                <a:avLst/>
              </a:prstGeom>
              <a:solidFill>
                <a:srgbClr val="66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22" name="文本框 421">
                <a:extLst>
                  <a:ext uri="{FF2B5EF4-FFF2-40B4-BE49-F238E27FC236}">
                    <a16:creationId xmlns:a16="http://schemas.microsoft.com/office/drawing/2014/main" id="{432D5900-03CD-462B-B875-79C48804250C}"/>
                  </a:ext>
                </a:extLst>
              </p:cNvPr>
              <p:cNvSpPr txBox="1"/>
              <p:nvPr/>
            </p:nvSpPr>
            <p:spPr>
              <a:xfrm>
                <a:off x="3410297" y="3972120"/>
                <a:ext cx="1146672" cy="47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教学内容</a:t>
                </a:r>
              </a:p>
            </p:txBody>
          </p:sp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BEE8C614-9256-413E-80B2-D05E897B9A52}"/>
                </a:ext>
              </a:extLst>
            </p:cNvPr>
            <p:cNvGrpSpPr/>
            <p:nvPr/>
          </p:nvGrpSpPr>
          <p:grpSpPr>
            <a:xfrm>
              <a:off x="8156225" y="4567481"/>
              <a:ext cx="1317352" cy="396517"/>
              <a:chOff x="3256408" y="3937518"/>
              <a:chExt cx="1415772" cy="504692"/>
            </a:xfrm>
          </p:grpSpPr>
          <p:sp>
            <p:nvSpPr>
              <p:cNvPr id="419" name="流程图: 终止 418">
                <a:extLst>
                  <a:ext uri="{FF2B5EF4-FFF2-40B4-BE49-F238E27FC236}">
                    <a16:creationId xmlns:a16="http://schemas.microsoft.com/office/drawing/2014/main" id="{7A132BCD-2398-454C-9269-EF55BDB8A930}"/>
                  </a:ext>
                </a:extLst>
              </p:cNvPr>
              <p:cNvSpPr/>
              <p:nvPr/>
            </p:nvSpPr>
            <p:spPr>
              <a:xfrm>
                <a:off x="3256408" y="3937518"/>
                <a:ext cx="1415772" cy="438536"/>
              </a:xfrm>
              <a:prstGeom prst="flowChartTerminator">
                <a:avLst/>
              </a:prstGeom>
              <a:solidFill>
                <a:srgbClr val="66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20" name="文本框 419">
                <a:extLst>
                  <a:ext uri="{FF2B5EF4-FFF2-40B4-BE49-F238E27FC236}">
                    <a16:creationId xmlns:a16="http://schemas.microsoft.com/office/drawing/2014/main" id="{0FA0AC07-08AB-46A0-8763-ACA714C57D52}"/>
                  </a:ext>
                </a:extLst>
              </p:cNvPr>
              <p:cNvSpPr txBox="1"/>
              <p:nvPr/>
            </p:nvSpPr>
            <p:spPr>
              <a:xfrm>
                <a:off x="3410297" y="3972120"/>
                <a:ext cx="1146672" cy="47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智能工具</a:t>
                </a:r>
              </a:p>
            </p:txBody>
          </p:sp>
        </p:grpSp>
        <p:cxnSp>
          <p:nvCxnSpPr>
            <p:cNvPr id="322" name="直接箭头连接符 321">
              <a:extLst>
                <a:ext uri="{FF2B5EF4-FFF2-40B4-BE49-F238E27FC236}">
                  <a16:creationId xmlns:a16="http://schemas.microsoft.com/office/drawing/2014/main" id="{572C26BD-C093-40E7-9EEE-48A5CA655289}"/>
                </a:ext>
              </a:extLst>
            </p:cNvPr>
            <p:cNvCxnSpPr>
              <a:cxnSpLocks/>
              <a:stCxn id="423" idx="0"/>
            </p:cNvCxnSpPr>
            <p:nvPr/>
          </p:nvCxnSpPr>
          <p:spPr>
            <a:xfrm flipV="1">
              <a:off x="4650516" y="4249154"/>
              <a:ext cx="503889" cy="31833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3" name="直接箭头连接符 322">
              <a:extLst>
                <a:ext uri="{FF2B5EF4-FFF2-40B4-BE49-F238E27FC236}">
                  <a16:creationId xmlns:a16="http://schemas.microsoft.com/office/drawing/2014/main" id="{8132C34A-3F32-4546-95DF-E8317082A651}"/>
                </a:ext>
              </a:extLst>
            </p:cNvPr>
            <p:cNvCxnSpPr>
              <a:cxnSpLocks/>
              <a:stCxn id="419" idx="0"/>
            </p:cNvCxnSpPr>
            <p:nvPr/>
          </p:nvCxnSpPr>
          <p:spPr>
            <a:xfrm flipH="1" flipV="1">
              <a:off x="7167659" y="4127324"/>
              <a:ext cx="1647242" cy="44016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4" name="直接箭头连接符 323">
              <a:extLst>
                <a:ext uri="{FF2B5EF4-FFF2-40B4-BE49-F238E27FC236}">
                  <a16:creationId xmlns:a16="http://schemas.microsoft.com/office/drawing/2014/main" id="{5845F913-33C7-443B-9D05-70DC335A1895}"/>
                </a:ext>
              </a:extLst>
            </p:cNvPr>
            <p:cNvCxnSpPr>
              <a:cxnSpLocks/>
              <a:stCxn id="421" idx="0"/>
            </p:cNvCxnSpPr>
            <p:nvPr/>
          </p:nvCxnSpPr>
          <p:spPr>
            <a:xfrm flipH="1" flipV="1">
              <a:off x="6621929" y="4249154"/>
              <a:ext cx="816918" cy="31833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25" name="组合 324">
              <a:extLst>
                <a:ext uri="{FF2B5EF4-FFF2-40B4-BE49-F238E27FC236}">
                  <a16:creationId xmlns:a16="http://schemas.microsoft.com/office/drawing/2014/main" id="{5613A970-7BF1-4409-A0B9-BEF6F553EAA2}"/>
                </a:ext>
              </a:extLst>
            </p:cNvPr>
            <p:cNvGrpSpPr/>
            <p:nvPr/>
          </p:nvGrpSpPr>
          <p:grpSpPr>
            <a:xfrm>
              <a:off x="3072988" y="5234576"/>
              <a:ext cx="6005572" cy="396517"/>
              <a:chOff x="3890867" y="4786604"/>
              <a:chExt cx="4704571" cy="504692"/>
            </a:xfrm>
          </p:grpSpPr>
          <p:sp>
            <p:nvSpPr>
              <p:cNvPr id="417" name="矩形 416">
                <a:extLst>
                  <a:ext uri="{FF2B5EF4-FFF2-40B4-BE49-F238E27FC236}">
                    <a16:creationId xmlns:a16="http://schemas.microsoft.com/office/drawing/2014/main" id="{130E6975-AA23-43F3-B5E1-0C62EFB75F9E}"/>
                  </a:ext>
                </a:extLst>
              </p:cNvPr>
              <p:cNvSpPr/>
              <p:nvPr/>
            </p:nvSpPr>
            <p:spPr>
              <a:xfrm>
                <a:off x="3890867" y="4786604"/>
                <a:ext cx="4704571" cy="438536"/>
              </a:xfrm>
              <a:prstGeom prst="rect">
                <a:avLst/>
              </a:prstGeom>
              <a:solidFill>
                <a:srgbClr val="66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18" name="文本框 417">
                <a:extLst>
                  <a:ext uri="{FF2B5EF4-FFF2-40B4-BE49-F238E27FC236}">
                    <a16:creationId xmlns:a16="http://schemas.microsoft.com/office/drawing/2014/main" id="{261BE001-AFFE-4239-8F7C-C7871C213059}"/>
                  </a:ext>
                </a:extLst>
              </p:cNvPr>
              <p:cNvSpPr txBox="1"/>
              <p:nvPr/>
            </p:nvSpPr>
            <p:spPr>
              <a:xfrm>
                <a:off x="5250030" y="4821206"/>
                <a:ext cx="1960965" cy="47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元宇宙教育服务平台网络</a:t>
                </a:r>
              </a:p>
            </p:txBody>
          </p:sp>
        </p:grpSp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388C2AD8-AEF9-4860-81A7-BD76E7872F37}"/>
                </a:ext>
              </a:extLst>
            </p:cNvPr>
            <p:cNvGrpSpPr/>
            <p:nvPr/>
          </p:nvGrpSpPr>
          <p:grpSpPr>
            <a:xfrm>
              <a:off x="5400965" y="4567481"/>
              <a:ext cx="1317352" cy="396517"/>
              <a:chOff x="3256408" y="3937518"/>
              <a:chExt cx="1415772" cy="504692"/>
            </a:xfrm>
          </p:grpSpPr>
          <p:sp>
            <p:nvSpPr>
              <p:cNvPr id="415" name="流程图: 终止 414">
                <a:extLst>
                  <a:ext uri="{FF2B5EF4-FFF2-40B4-BE49-F238E27FC236}">
                    <a16:creationId xmlns:a16="http://schemas.microsoft.com/office/drawing/2014/main" id="{4CC2BD91-9719-4C15-ABE3-6FA734A54C98}"/>
                  </a:ext>
                </a:extLst>
              </p:cNvPr>
              <p:cNvSpPr/>
              <p:nvPr/>
            </p:nvSpPr>
            <p:spPr>
              <a:xfrm>
                <a:off x="3256408" y="3937518"/>
                <a:ext cx="1415772" cy="438536"/>
              </a:xfrm>
              <a:prstGeom prst="flowChartTerminator">
                <a:avLst/>
              </a:prstGeom>
              <a:solidFill>
                <a:srgbClr val="66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16" name="文本框 415">
                <a:extLst>
                  <a:ext uri="{FF2B5EF4-FFF2-40B4-BE49-F238E27FC236}">
                    <a16:creationId xmlns:a16="http://schemas.microsoft.com/office/drawing/2014/main" id="{9198FF33-84F9-40D9-8CEE-0CB82F0C2161}"/>
                  </a:ext>
                </a:extLst>
              </p:cNvPr>
              <p:cNvSpPr txBox="1"/>
              <p:nvPr/>
            </p:nvSpPr>
            <p:spPr>
              <a:xfrm>
                <a:off x="3410297" y="3972120"/>
                <a:ext cx="1146672" cy="47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拟实场景</a:t>
                </a:r>
              </a:p>
            </p:txBody>
          </p:sp>
        </p:grpSp>
        <p:cxnSp>
          <p:nvCxnSpPr>
            <p:cNvPr id="327" name="直接箭头连接符 326">
              <a:extLst>
                <a:ext uri="{FF2B5EF4-FFF2-40B4-BE49-F238E27FC236}">
                  <a16:creationId xmlns:a16="http://schemas.microsoft.com/office/drawing/2014/main" id="{FD9898D8-9D35-4635-B4BC-9F7882A843FA}"/>
                </a:ext>
              </a:extLst>
            </p:cNvPr>
            <p:cNvCxnSpPr>
              <a:cxnSpLocks/>
              <a:stCxn id="415" idx="0"/>
              <a:endCxn id="301" idx="1"/>
            </p:cNvCxnSpPr>
            <p:nvPr/>
          </p:nvCxnSpPr>
          <p:spPr>
            <a:xfrm flipH="1" flipV="1">
              <a:off x="6059639" y="4293879"/>
              <a:ext cx="2" cy="27360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8" name="直接箭头连接符 327">
              <a:extLst>
                <a:ext uri="{FF2B5EF4-FFF2-40B4-BE49-F238E27FC236}">
                  <a16:creationId xmlns:a16="http://schemas.microsoft.com/office/drawing/2014/main" id="{0D4293C6-9B08-4CEA-B729-BF056671A074}"/>
                </a:ext>
              </a:extLst>
            </p:cNvPr>
            <p:cNvCxnSpPr>
              <a:cxnSpLocks/>
              <a:endCxn id="425" idx="2"/>
            </p:cNvCxnSpPr>
            <p:nvPr/>
          </p:nvCxnSpPr>
          <p:spPr>
            <a:xfrm flipV="1">
              <a:off x="3274462" y="4912026"/>
              <a:ext cx="0" cy="32255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9" name="直接箭头连接符 328">
              <a:extLst>
                <a:ext uri="{FF2B5EF4-FFF2-40B4-BE49-F238E27FC236}">
                  <a16:creationId xmlns:a16="http://schemas.microsoft.com/office/drawing/2014/main" id="{DE11A40F-D7DE-4C02-AE31-74E36C28A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1141" y="4912025"/>
              <a:ext cx="0" cy="32255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0" name="直接箭头连接符 329">
              <a:extLst>
                <a:ext uri="{FF2B5EF4-FFF2-40B4-BE49-F238E27FC236}">
                  <a16:creationId xmlns:a16="http://schemas.microsoft.com/office/drawing/2014/main" id="{F83B2816-B984-432C-897E-7CDF40264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508" y="4912026"/>
              <a:ext cx="0" cy="32255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1" name="直接箭头连接符 330">
              <a:extLst>
                <a:ext uri="{FF2B5EF4-FFF2-40B4-BE49-F238E27FC236}">
                  <a16:creationId xmlns:a16="http://schemas.microsoft.com/office/drawing/2014/main" id="{F8949F23-AAD0-4F82-9060-F704D981E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344" y="4912025"/>
              <a:ext cx="0" cy="32255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2" name="直接箭头连接符 331">
              <a:extLst>
                <a:ext uri="{FF2B5EF4-FFF2-40B4-BE49-F238E27FC236}">
                  <a16:creationId xmlns:a16="http://schemas.microsoft.com/office/drawing/2014/main" id="{9392C6D4-A1F1-4FE9-A394-2708C1C3A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3397" y="4912025"/>
              <a:ext cx="0" cy="32255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4817ACA6-CB40-49DA-B6EA-4EB2CE320A1A}"/>
                </a:ext>
              </a:extLst>
            </p:cNvPr>
            <p:cNvGrpSpPr/>
            <p:nvPr/>
          </p:nvGrpSpPr>
          <p:grpSpPr>
            <a:xfrm>
              <a:off x="2798370" y="5579119"/>
              <a:ext cx="885116" cy="588698"/>
              <a:chOff x="3019110" y="4506683"/>
              <a:chExt cx="885143" cy="749302"/>
            </a:xfrm>
          </p:grpSpPr>
          <p:sp>
            <p:nvSpPr>
              <p:cNvPr id="412" name="圆柱体 411">
                <a:extLst>
                  <a:ext uri="{FF2B5EF4-FFF2-40B4-BE49-F238E27FC236}">
                    <a16:creationId xmlns:a16="http://schemas.microsoft.com/office/drawing/2014/main" id="{77005F2D-8F0C-4E34-9BB2-0ADB138369CF}"/>
                  </a:ext>
                </a:extLst>
              </p:cNvPr>
              <p:cNvSpPr/>
              <p:nvPr/>
            </p:nvSpPr>
            <p:spPr>
              <a:xfrm>
                <a:off x="3019110" y="4786603"/>
                <a:ext cx="885143" cy="410547"/>
              </a:xfrm>
              <a:prstGeom prst="can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0EF097F5-7615-4503-98D4-09E879D53860}"/>
                  </a:ext>
                </a:extLst>
              </p:cNvPr>
              <p:cNvSpPr txBox="1"/>
              <p:nvPr/>
            </p:nvSpPr>
            <p:spPr>
              <a:xfrm>
                <a:off x="3047103" y="4825069"/>
                <a:ext cx="784855" cy="430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课件库</a:t>
                </a:r>
              </a:p>
            </p:txBody>
          </p:sp>
          <p:cxnSp>
            <p:nvCxnSpPr>
              <p:cNvPr id="414" name="直接连接符 413">
                <a:extLst>
                  <a:ext uri="{FF2B5EF4-FFF2-40B4-BE49-F238E27FC236}">
                    <a16:creationId xmlns:a16="http://schemas.microsoft.com/office/drawing/2014/main" id="{893F4341-1A40-4B1B-8229-D751BB1612FC}"/>
                  </a:ext>
                </a:extLst>
              </p:cNvPr>
              <p:cNvCxnSpPr/>
              <p:nvPr/>
            </p:nvCxnSpPr>
            <p:spPr>
              <a:xfrm>
                <a:off x="3461681" y="4506683"/>
                <a:ext cx="0" cy="2799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B031E62B-850E-4C8B-8318-66E05A8BEAE2}"/>
                </a:ext>
              </a:extLst>
            </p:cNvPr>
            <p:cNvGrpSpPr/>
            <p:nvPr/>
          </p:nvGrpSpPr>
          <p:grpSpPr>
            <a:xfrm>
              <a:off x="3743019" y="5579126"/>
              <a:ext cx="885116" cy="588695"/>
              <a:chOff x="3019110" y="4506683"/>
              <a:chExt cx="885143" cy="749297"/>
            </a:xfrm>
          </p:grpSpPr>
          <p:sp>
            <p:nvSpPr>
              <p:cNvPr id="409" name="圆柱体 408">
                <a:extLst>
                  <a:ext uri="{FF2B5EF4-FFF2-40B4-BE49-F238E27FC236}">
                    <a16:creationId xmlns:a16="http://schemas.microsoft.com/office/drawing/2014/main" id="{B9E8F5FD-E06E-44A8-9492-718D8B92B74B}"/>
                  </a:ext>
                </a:extLst>
              </p:cNvPr>
              <p:cNvSpPr/>
              <p:nvPr/>
            </p:nvSpPr>
            <p:spPr>
              <a:xfrm>
                <a:off x="3019110" y="4786603"/>
                <a:ext cx="885143" cy="410547"/>
              </a:xfrm>
              <a:prstGeom prst="can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10" name="文本框 409">
                <a:extLst>
                  <a:ext uri="{FF2B5EF4-FFF2-40B4-BE49-F238E27FC236}">
                    <a16:creationId xmlns:a16="http://schemas.microsoft.com/office/drawing/2014/main" id="{CC8379CF-BB96-4246-A389-3F3CA1E4756C}"/>
                  </a:ext>
                </a:extLst>
              </p:cNvPr>
              <p:cNvSpPr txBox="1"/>
              <p:nvPr/>
            </p:nvSpPr>
            <p:spPr>
              <a:xfrm>
                <a:off x="3043729" y="4825064"/>
                <a:ext cx="784855" cy="430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场景库</a:t>
                </a:r>
              </a:p>
            </p:txBody>
          </p:sp>
          <p:cxnSp>
            <p:nvCxnSpPr>
              <p:cNvPr id="411" name="直接连接符 410">
                <a:extLst>
                  <a:ext uri="{FF2B5EF4-FFF2-40B4-BE49-F238E27FC236}">
                    <a16:creationId xmlns:a16="http://schemas.microsoft.com/office/drawing/2014/main" id="{C52913AD-392E-4AA1-81AC-9184A912A029}"/>
                  </a:ext>
                </a:extLst>
              </p:cNvPr>
              <p:cNvCxnSpPr/>
              <p:nvPr/>
            </p:nvCxnSpPr>
            <p:spPr>
              <a:xfrm>
                <a:off x="3461681" y="4506683"/>
                <a:ext cx="0" cy="2799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35" name="组合 334">
              <a:extLst>
                <a:ext uri="{FF2B5EF4-FFF2-40B4-BE49-F238E27FC236}">
                  <a16:creationId xmlns:a16="http://schemas.microsoft.com/office/drawing/2014/main" id="{730D0D0D-F8B6-4CAC-8B2C-12BC5BBED856}"/>
                </a:ext>
              </a:extLst>
            </p:cNvPr>
            <p:cNvGrpSpPr/>
            <p:nvPr/>
          </p:nvGrpSpPr>
          <p:grpSpPr>
            <a:xfrm>
              <a:off x="4691139" y="5588533"/>
              <a:ext cx="885116" cy="579286"/>
              <a:chOff x="3019110" y="4506683"/>
              <a:chExt cx="885143" cy="737322"/>
            </a:xfrm>
          </p:grpSpPr>
          <p:sp>
            <p:nvSpPr>
              <p:cNvPr id="406" name="圆柱体 405">
                <a:extLst>
                  <a:ext uri="{FF2B5EF4-FFF2-40B4-BE49-F238E27FC236}">
                    <a16:creationId xmlns:a16="http://schemas.microsoft.com/office/drawing/2014/main" id="{589E9471-2FBD-40C8-85B3-0B7FC71A5FAF}"/>
                  </a:ext>
                </a:extLst>
              </p:cNvPr>
              <p:cNvSpPr/>
              <p:nvPr/>
            </p:nvSpPr>
            <p:spPr>
              <a:xfrm>
                <a:off x="3019110" y="4786603"/>
                <a:ext cx="885143" cy="410547"/>
              </a:xfrm>
              <a:prstGeom prst="can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07" name="文本框 406">
                <a:extLst>
                  <a:ext uri="{FF2B5EF4-FFF2-40B4-BE49-F238E27FC236}">
                    <a16:creationId xmlns:a16="http://schemas.microsoft.com/office/drawing/2014/main" id="{A50E4222-516D-43EE-8779-AF8A4CE45BE1}"/>
                  </a:ext>
                </a:extLst>
              </p:cNvPr>
              <p:cNvSpPr txBox="1"/>
              <p:nvPr/>
            </p:nvSpPr>
            <p:spPr>
              <a:xfrm>
                <a:off x="3047103" y="4813089"/>
                <a:ext cx="784855" cy="430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资源库</a:t>
                </a:r>
              </a:p>
            </p:txBody>
          </p:sp>
          <p:cxnSp>
            <p:nvCxnSpPr>
              <p:cNvPr id="408" name="直接连接符 407">
                <a:extLst>
                  <a:ext uri="{FF2B5EF4-FFF2-40B4-BE49-F238E27FC236}">
                    <a16:creationId xmlns:a16="http://schemas.microsoft.com/office/drawing/2014/main" id="{D26B471A-1F9B-4E2C-82D7-659861B92F15}"/>
                  </a:ext>
                </a:extLst>
              </p:cNvPr>
              <p:cNvCxnSpPr/>
              <p:nvPr/>
            </p:nvCxnSpPr>
            <p:spPr>
              <a:xfrm>
                <a:off x="3461681" y="4506683"/>
                <a:ext cx="0" cy="2799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1B56D618-71C5-4798-9309-DC6BEC151654}"/>
                </a:ext>
              </a:extLst>
            </p:cNvPr>
            <p:cNvGrpSpPr/>
            <p:nvPr/>
          </p:nvGrpSpPr>
          <p:grpSpPr>
            <a:xfrm>
              <a:off x="5635788" y="5588529"/>
              <a:ext cx="885116" cy="579292"/>
              <a:chOff x="3019110" y="4506683"/>
              <a:chExt cx="885143" cy="737331"/>
            </a:xfrm>
          </p:grpSpPr>
          <p:sp>
            <p:nvSpPr>
              <p:cNvPr id="403" name="圆柱体 402">
                <a:extLst>
                  <a:ext uri="{FF2B5EF4-FFF2-40B4-BE49-F238E27FC236}">
                    <a16:creationId xmlns:a16="http://schemas.microsoft.com/office/drawing/2014/main" id="{ED9B481A-A1C2-47C4-8138-6DC14722E74F}"/>
                  </a:ext>
                </a:extLst>
              </p:cNvPr>
              <p:cNvSpPr/>
              <p:nvPr/>
            </p:nvSpPr>
            <p:spPr>
              <a:xfrm>
                <a:off x="3019110" y="4786603"/>
                <a:ext cx="885143" cy="410547"/>
              </a:xfrm>
              <a:prstGeom prst="can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04" name="文本框 403">
                <a:extLst>
                  <a:ext uri="{FF2B5EF4-FFF2-40B4-BE49-F238E27FC236}">
                    <a16:creationId xmlns:a16="http://schemas.microsoft.com/office/drawing/2014/main" id="{758A30A0-1C38-46EC-911E-767F7EF770D3}"/>
                  </a:ext>
                </a:extLst>
              </p:cNvPr>
              <p:cNvSpPr txBox="1"/>
              <p:nvPr/>
            </p:nvSpPr>
            <p:spPr>
              <a:xfrm>
                <a:off x="3055418" y="4813097"/>
                <a:ext cx="784855" cy="430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知识库</a:t>
                </a:r>
              </a:p>
            </p:txBody>
          </p:sp>
          <p:cxnSp>
            <p:nvCxnSpPr>
              <p:cNvPr id="405" name="直接连接符 404">
                <a:extLst>
                  <a:ext uri="{FF2B5EF4-FFF2-40B4-BE49-F238E27FC236}">
                    <a16:creationId xmlns:a16="http://schemas.microsoft.com/office/drawing/2014/main" id="{DA32C86E-C6D7-4E71-BB02-B19E9DC30C44}"/>
                  </a:ext>
                </a:extLst>
              </p:cNvPr>
              <p:cNvCxnSpPr/>
              <p:nvPr/>
            </p:nvCxnSpPr>
            <p:spPr>
              <a:xfrm>
                <a:off x="3461681" y="4506683"/>
                <a:ext cx="0" cy="2799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37" name="组合 336">
              <a:extLst>
                <a:ext uri="{FF2B5EF4-FFF2-40B4-BE49-F238E27FC236}">
                  <a16:creationId xmlns:a16="http://schemas.microsoft.com/office/drawing/2014/main" id="{C2FAB4C4-3FF3-43CC-936C-D08D9C60C4E2}"/>
                </a:ext>
              </a:extLst>
            </p:cNvPr>
            <p:cNvGrpSpPr/>
            <p:nvPr/>
          </p:nvGrpSpPr>
          <p:grpSpPr>
            <a:xfrm>
              <a:off x="6588645" y="5581212"/>
              <a:ext cx="885116" cy="586611"/>
              <a:chOff x="3019110" y="4506683"/>
              <a:chExt cx="885143" cy="746644"/>
            </a:xfrm>
          </p:grpSpPr>
          <p:sp>
            <p:nvSpPr>
              <p:cNvPr id="400" name="圆柱体 399">
                <a:extLst>
                  <a:ext uri="{FF2B5EF4-FFF2-40B4-BE49-F238E27FC236}">
                    <a16:creationId xmlns:a16="http://schemas.microsoft.com/office/drawing/2014/main" id="{B257E689-E567-4974-8E47-824CC816D1C3}"/>
                  </a:ext>
                </a:extLst>
              </p:cNvPr>
              <p:cNvSpPr/>
              <p:nvPr/>
            </p:nvSpPr>
            <p:spPr>
              <a:xfrm>
                <a:off x="3019110" y="4786603"/>
                <a:ext cx="885143" cy="410547"/>
              </a:xfrm>
              <a:prstGeom prst="can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01" name="文本框 400">
                <a:extLst>
                  <a:ext uri="{FF2B5EF4-FFF2-40B4-BE49-F238E27FC236}">
                    <a16:creationId xmlns:a16="http://schemas.microsoft.com/office/drawing/2014/main" id="{69778A5A-7481-4B5A-8045-7F1A14D8063A}"/>
                  </a:ext>
                </a:extLst>
              </p:cNvPr>
              <p:cNvSpPr txBox="1"/>
              <p:nvPr/>
            </p:nvSpPr>
            <p:spPr>
              <a:xfrm>
                <a:off x="3078568" y="4822411"/>
                <a:ext cx="784855" cy="430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数据库</a:t>
                </a:r>
              </a:p>
            </p:txBody>
          </p:sp>
          <p:cxnSp>
            <p:nvCxnSpPr>
              <p:cNvPr id="402" name="直接连接符 401">
                <a:extLst>
                  <a:ext uri="{FF2B5EF4-FFF2-40B4-BE49-F238E27FC236}">
                    <a16:creationId xmlns:a16="http://schemas.microsoft.com/office/drawing/2014/main" id="{77A81A0F-D20A-4E0D-B75F-31C923C79E9C}"/>
                  </a:ext>
                </a:extLst>
              </p:cNvPr>
              <p:cNvCxnSpPr/>
              <p:nvPr/>
            </p:nvCxnSpPr>
            <p:spPr>
              <a:xfrm>
                <a:off x="3461681" y="4506683"/>
                <a:ext cx="0" cy="2799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38" name="组合 337">
              <a:extLst>
                <a:ext uri="{FF2B5EF4-FFF2-40B4-BE49-F238E27FC236}">
                  <a16:creationId xmlns:a16="http://schemas.microsoft.com/office/drawing/2014/main" id="{9636B1C3-C7F6-4200-B08A-D6D92BDCEAF2}"/>
                </a:ext>
              </a:extLst>
            </p:cNvPr>
            <p:cNvGrpSpPr/>
            <p:nvPr/>
          </p:nvGrpSpPr>
          <p:grpSpPr>
            <a:xfrm>
              <a:off x="7536766" y="5583289"/>
              <a:ext cx="885116" cy="584533"/>
              <a:chOff x="3019110" y="4506683"/>
              <a:chExt cx="885143" cy="744000"/>
            </a:xfrm>
          </p:grpSpPr>
          <p:sp>
            <p:nvSpPr>
              <p:cNvPr id="397" name="圆柱体 396">
                <a:extLst>
                  <a:ext uri="{FF2B5EF4-FFF2-40B4-BE49-F238E27FC236}">
                    <a16:creationId xmlns:a16="http://schemas.microsoft.com/office/drawing/2014/main" id="{E62F576C-789A-4B32-BA98-BF1E5DBC3D34}"/>
                  </a:ext>
                </a:extLst>
              </p:cNvPr>
              <p:cNvSpPr/>
              <p:nvPr/>
            </p:nvSpPr>
            <p:spPr>
              <a:xfrm>
                <a:off x="3019110" y="4786603"/>
                <a:ext cx="885143" cy="410547"/>
              </a:xfrm>
              <a:prstGeom prst="can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98" name="文本框 397">
                <a:extLst>
                  <a:ext uri="{FF2B5EF4-FFF2-40B4-BE49-F238E27FC236}">
                    <a16:creationId xmlns:a16="http://schemas.microsoft.com/office/drawing/2014/main" id="{F02E3E06-2151-40E4-A0A2-69F960943D3C}"/>
                  </a:ext>
                </a:extLst>
              </p:cNvPr>
              <p:cNvSpPr txBox="1"/>
              <p:nvPr/>
            </p:nvSpPr>
            <p:spPr>
              <a:xfrm>
                <a:off x="3047103" y="4819767"/>
                <a:ext cx="784855" cy="430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案例库</a:t>
                </a:r>
              </a:p>
            </p:txBody>
          </p:sp>
          <p:cxnSp>
            <p:nvCxnSpPr>
              <p:cNvPr id="399" name="直接连接符 398">
                <a:extLst>
                  <a:ext uri="{FF2B5EF4-FFF2-40B4-BE49-F238E27FC236}">
                    <a16:creationId xmlns:a16="http://schemas.microsoft.com/office/drawing/2014/main" id="{F1B5B689-9987-4A46-BC91-FABC7D6FA312}"/>
                  </a:ext>
                </a:extLst>
              </p:cNvPr>
              <p:cNvCxnSpPr/>
              <p:nvPr/>
            </p:nvCxnSpPr>
            <p:spPr>
              <a:xfrm>
                <a:off x="3461681" y="4506683"/>
                <a:ext cx="0" cy="2799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52180534-5AB1-4890-A1F0-27887410F6E3}"/>
                </a:ext>
              </a:extLst>
            </p:cNvPr>
            <p:cNvGrpSpPr/>
            <p:nvPr/>
          </p:nvGrpSpPr>
          <p:grpSpPr>
            <a:xfrm>
              <a:off x="8436537" y="5583290"/>
              <a:ext cx="1015663" cy="583085"/>
              <a:chOff x="2974232" y="4506683"/>
              <a:chExt cx="1015694" cy="742156"/>
            </a:xfrm>
          </p:grpSpPr>
          <p:sp>
            <p:nvSpPr>
              <p:cNvPr id="394" name="圆柱体 393">
                <a:extLst>
                  <a:ext uri="{FF2B5EF4-FFF2-40B4-BE49-F238E27FC236}">
                    <a16:creationId xmlns:a16="http://schemas.microsoft.com/office/drawing/2014/main" id="{F2323019-002A-4A43-AB3E-AC8799EA5878}"/>
                  </a:ext>
                </a:extLst>
              </p:cNvPr>
              <p:cNvSpPr/>
              <p:nvPr/>
            </p:nvSpPr>
            <p:spPr>
              <a:xfrm>
                <a:off x="3019110" y="4786603"/>
                <a:ext cx="885143" cy="410547"/>
              </a:xfrm>
              <a:prstGeom prst="can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95" name="文本框 394">
                <a:extLst>
                  <a:ext uri="{FF2B5EF4-FFF2-40B4-BE49-F238E27FC236}">
                    <a16:creationId xmlns:a16="http://schemas.microsoft.com/office/drawing/2014/main" id="{ACE7EB29-563B-4AE6-8697-A89386BCA392}"/>
                  </a:ext>
                </a:extLst>
              </p:cNvPr>
              <p:cNvSpPr txBox="1"/>
              <p:nvPr/>
            </p:nvSpPr>
            <p:spPr>
              <a:xfrm>
                <a:off x="2974232" y="4857099"/>
                <a:ext cx="1015694" cy="391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元宇宙件库</a:t>
                </a:r>
              </a:p>
            </p:txBody>
          </p:sp>
          <p:cxnSp>
            <p:nvCxnSpPr>
              <p:cNvPr id="396" name="直接连接符 395">
                <a:extLst>
                  <a:ext uri="{FF2B5EF4-FFF2-40B4-BE49-F238E27FC236}">
                    <a16:creationId xmlns:a16="http://schemas.microsoft.com/office/drawing/2014/main" id="{A1F424F2-6D61-4665-986C-1C508D178D0C}"/>
                  </a:ext>
                </a:extLst>
              </p:cNvPr>
              <p:cNvCxnSpPr/>
              <p:nvPr/>
            </p:nvCxnSpPr>
            <p:spPr>
              <a:xfrm>
                <a:off x="3461681" y="4506683"/>
                <a:ext cx="0" cy="2799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50" name="文本框 349">
              <a:extLst>
                <a:ext uri="{FF2B5EF4-FFF2-40B4-BE49-F238E27FC236}">
                  <a16:creationId xmlns:a16="http://schemas.microsoft.com/office/drawing/2014/main" id="{846C0025-6063-460B-9C93-5FCF8DA06BF4}"/>
                </a:ext>
              </a:extLst>
            </p:cNvPr>
            <p:cNvSpPr txBox="1"/>
            <p:nvPr/>
          </p:nvSpPr>
          <p:spPr>
            <a:xfrm>
              <a:off x="4890315" y="3809282"/>
              <a:ext cx="2249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元宇宙教学活动场景</a:t>
              </a:r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8CE29B9B-532F-4CAE-AC43-55F8DDEE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465" y="4168514"/>
              <a:ext cx="1404666" cy="38984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D88D223-9457-4F7C-9343-7DFB6DD4F485}"/>
                </a:ext>
              </a:extLst>
            </p:cNvPr>
            <p:cNvGrpSpPr/>
            <p:nvPr/>
          </p:nvGrpSpPr>
          <p:grpSpPr>
            <a:xfrm>
              <a:off x="3720333" y="3324339"/>
              <a:ext cx="1404666" cy="470602"/>
              <a:chOff x="3720333" y="3324339"/>
              <a:chExt cx="1404666" cy="470602"/>
            </a:xfrm>
          </p:grpSpPr>
          <p:sp>
            <p:nvSpPr>
              <p:cNvPr id="157" name="云形 156">
                <a:extLst>
                  <a:ext uri="{FF2B5EF4-FFF2-40B4-BE49-F238E27FC236}">
                    <a16:creationId xmlns:a16="http://schemas.microsoft.com/office/drawing/2014/main" id="{5B219F2D-F56F-411C-85F8-A19829A2E726}"/>
                  </a:ext>
                </a:extLst>
              </p:cNvPr>
              <p:cNvSpPr/>
              <p:nvPr/>
            </p:nvSpPr>
            <p:spPr>
              <a:xfrm>
                <a:off x="3720333" y="3324339"/>
                <a:ext cx="1404666" cy="470602"/>
              </a:xfrm>
              <a:prstGeom prst="cloud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24A952D-0EA7-429C-9494-DFC319D50FEA}"/>
                  </a:ext>
                </a:extLst>
              </p:cNvPr>
              <p:cNvSpPr txBox="1"/>
              <p:nvPr/>
            </p:nvSpPr>
            <p:spPr>
              <a:xfrm>
                <a:off x="4005354" y="3392611"/>
                <a:ext cx="964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场景学习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ED01BF2-25CB-42B3-A89D-B326F4374A69}"/>
                </a:ext>
              </a:extLst>
            </p:cNvPr>
            <p:cNvGrpSpPr/>
            <p:nvPr/>
          </p:nvGrpSpPr>
          <p:grpSpPr>
            <a:xfrm>
              <a:off x="7016357" y="3248894"/>
              <a:ext cx="1404666" cy="470602"/>
              <a:chOff x="6979220" y="3218957"/>
              <a:chExt cx="1404666" cy="470602"/>
            </a:xfrm>
          </p:grpSpPr>
          <p:sp>
            <p:nvSpPr>
              <p:cNvPr id="177" name="云形 176">
                <a:extLst>
                  <a:ext uri="{FF2B5EF4-FFF2-40B4-BE49-F238E27FC236}">
                    <a16:creationId xmlns:a16="http://schemas.microsoft.com/office/drawing/2014/main" id="{77A6B3EA-DC2F-45A4-A47B-E3D21816A588}"/>
                  </a:ext>
                </a:extLst>
              </p:cNvPr>
              <p:cNvSpPr/>
              <p:nvPr/>
            </p:nvSpPr>
            <p:spPr>
              <a:xfrm>
                <a:off x="6979220" y="3218957"/>
                <a:ext cx="1404666" cy="470602"/>
              </a:xfrm>
              <a:prstGeom prst="cloud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AA1D59C4-DD10-4CD2-91C5-FE4EDF1D3C14}"/>
                  </a:ext>
                </a:extLst>
              </p:cNvPr>
              <p:cNvSpPr txBox="1"/>
              <p:nvPr/>
            </p:nvSpPr>
            <p:spPr>
              <a:xfrm>
                <a:off x="7238713" y="3324373"/>
                <a:ext cx="964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b="1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场景教学</a:t>
                </a:r>
              </a:p>
            </p:txBody>
          </p:sp>
        </p:grpSp>
        <p:cxnSp>
          <p:nvCxnSpPr>
            <p:cNvPr id="188" name="直接箭头连接符 187">
              <a:extLst>
                <a:ext uri="{FF2B5EF4-FFF2-40B4-BE49-F238E27FC236}">
                  <a16:creationId xmlns:a16="http://schemas.microsoft.com/office/drawing/2014/main" id="{97688804-950D-4F5C-B14C-02E038910E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6690" y="3621540"/>
              <a:ext cx="292598" cy="18031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514A67AD-0AE3-4CC4-B1E9-23CE153B8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9913" y="3609033"/>
              <a:ext cx="316206" cy="17199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</p:grpSp>
      <p:sp>
        <p:nvSpPr>
          <p:cNvPr id="198" name="文本框 197">
            <a:extLst>
              <a:ext uri="{FF2B5EF4-FFF2-40B4-BE49-F238E27FC236}">
                <a16:creationId xmlns:a16="http://schemas.microsoft.com/office/drawing/2014/main" id="{1E259B4A-4FEC-408B-BB7E-F1CF1FF5E3E8}"/>
              </a:ext>
            </a:extLst>
          </p:cNvPr>
          <p:cNvSpPr txBox="1"/>
          <p:nvPr/>
        </p:nvSpPr>
        <p:spPr>
          <a:xfrm>
            <a:off x="4510031" y="2321567"/>
            <a:ext cx="5886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课</a:t>
            </a:r>
            <a:r>
              <a:rPr lang="en-US" altLang="zh-CN" sz="1050" b="1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-</a:t>
            </a:r>
            <a:r>
              <a:rPr lang="zh-CN" altLang="en-US" sz="1050" b="1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场</a:t>
            </a:r>
            <a:endParaRPr lang="en-US" altLang="zh-CN" sz="1050" b="1" kern="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关联性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8F4A626-94AD-4AB5-8201-E72000EA13B1}"/>
              </a:ext>
            </a:extLst>
          </p:cNvPr>
          <p:cNvSpPr/>
          <p:nvPr/>
        </p:nvSpPr>
        <p:spPr bwMode="auto">
          <a:xfrm rot="509565">
            <a:off x="310751" y="1482124"/>
            <a:ext cx="4864726" cy="1869533"/>
          </a:xfrm>
          <a:prstGeom prst="ellipse">
            <a:avLst/>
          </a:prstGeom>
          <a:solidFill>
            <a:srgbClr val="92D050">
              <a:alpha val="30196"/>
            </a:srgbClr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kumimoji="1" lang="zh-CN" altLang="en-US" sz="1800"/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C557BAEE-55E5-4300-A962-3806FDEDB5AD}"/>
              </a:ext>
            </a:extLst>
          </p:cNvPr>
          <p:cNvSpPr txBox="1"/>
          <p:nvPr/>
        </p:nvSpPr>
        <p:spPr>
          <a:xfrm rot="823727">
            <a:off x="2562961" y="1551502"/>
            <a:ext cx="140246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r>
              <a:rPr lang="en-US" altLang="zh-CN" sz="1650" dirty="0">
                <a:solidFill>
                  <a:srgbClr val="FF0000"/>
                </a:solidFill>
              </a:rPr>
              <a:t>&lt;</a:t>
            </a:r>
            <a:r>
              <a:rPr lang="zh-CN" altLang="en-US" sz="1650" dirty="0">
                <a:solidFill>
                  <a:srgbClr val="FF0000"/>
                </a:solidFill>
              </a:rPr>
              <a:t>生</a:t>
            </a:r>
            <a:r>
              <a:rPr lang="en-US" altLang="zh-CN" sz="1650" dirty="0">
                <a:solidFill>
                  <a:srgbClr val="FF0000"/>
                </a:solidFill>
              </a:rPr>
              <a:t>-</a:t>
            </a:r>
            <a:r>
              <a:rPr lang="zh-CN" altLang="en-US" sz="1650" dirty="0">
                <a:solidFill>
                  <a:srgbClr val="FF0000"/>
                </a:solidFill>
              </a:rPr>
              <a:t>课</a:t>
            </a:r>
            <a:r>
              <a:rPr lang="en-US" altLang="zh-CN" sz="1650" dirty="0">
                <a:solidFill>
                  <a:srgbClr val="FF0000"/>
                </a:solidFill>
              </a:rPr>
              <a:t>-</a:t>
            </a:r>
            <a:r>
              <a:rPr lang="zh-CN" altLang="en-US" sz="1650" dirty="0">
                <a:solidFill>
                  <a:srgbClr val="FF0000"/>
                </a:solidFill>
              </a:rPr>
              <a:t>场</a:t>
            </a:r>
            <a:r>
              <a:rPr lang="en-US" altLang="zh-CN" sz="1650" dirty="0">
                <a:solidFill>
                  <a:srgbClr val="FF0000"/>
                </a:solidFill>
              </a:rPr>
              <a:t>&gt;</a:t>
            </a:r>
            <a:endParaRPr lang="zh-CN" altLang="en-US" sz="1650" dirty="0">
              <a:solidFill>
                <a:srgbClr val="FF0000"/>
              </a:solidFill>
            </a:endParaRPr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036FF9D3-8C49-4558-BBB3-A80D997E2F4C}"/>
              </a:ext>
            </a:extLst>
          </p:cNvPr>
          <p:cNvSpPr/>
          <p:nvPr/>
        </p:nvSpPr>
        <p:spPr bwMode="auto">
          <a:xfrm rot="21123306">
            <a:off x="3813728" y="1506919"/>
            <a:ext cx="4871610" cy="1869533"/>
          </a:xfrm>
          <a:prstGeom prst="ellipse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kumimoji="1" lang="zh-CN" altLang="en-US" sz="1800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C897894D-6FFC-4F03-94A4-D523801444E1}"/>
              </a:ext>
            </a:extLst>
          </p:cNvPr>
          <p:cNvSpPr txBox="1"/>
          <p:nvPr/>
        </p:nvSpPr>
        <p:spPr>
          <a:xfrm rot="21070033">
            <a:off x="5065407" y="1606881"/>
            <a:ext cx="140246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r>
              <a:rPr lang="en-US" altLang="zh-CN" sz="1650" dirty="0">
                <a:solidFill>
                  <a:srgbClr val="FF0000"/>
                </a:solidFill>
              </a:rPr>
              <a:t>&lt;</a:t>
            </a:r>
            <a:r>
              <a:rPr lang="zh-CN" altLang="en-US" sz="1650" dirty="0">
                <a:solidFill>
                  <a:srgbClr val="FF0000"/>
                </a:solidFill>
              </a:rPr>
              <a:t>师</a:t>
            </a:r>
            <a:r>
              <a:rPr lang="en-US" altLang="zh-CN" sz="1650" dirty="0">
                <a:solidFill>
                  <a:srgbClr val="FF0000"/>
                </a:solidFill>
              </a:rPr>
              <a:t>-</a:t>
            </a:r>
            <a:r>
              <a:rPr lang="zh-CN" altLang="en-US" sz="1650" dirty="0">
                <a:solidFill>
                  <a:srgbClr val="FF0000"/>
                </a:solidFill>
              </a:rPr>
              <a:t>课</a:t>
            </a:r>
            <a:r>
              <a:rPr lang="en-US" altLang="zh-CN" sz="1650" dirty="0">
                <a:solidFill>
                  <a:srgbClr val="FF0000"/>
                </a:solidFill>
              </a:rPr>
              <a:t>-</a:t>
            </a:r>
            <a:r>
              <a:rPr lang="zh-CN" altLang="en-US" sz="1650" dirty="0">
                <a:solidFill>
                  <a:srgbClr val="FF0000"/>
                </a:solidFill>
              </a:rPr>
              <a:t>场</a:t>
            </a:r>
            <a:r>
              <a:rPr lang="en-US" altLang="zh-CN" sz="1650" dirty="0">
                <a:solidFill>
                  <a:srgbClr val="FF0000"/>
                </a:solidFill>
              </a:rPr>
              <a:t>&gt;</a:t>
            </a:r>
            <a:endParaRPr lang="zh-CN" altLang="en-US" sz="1650" dirty="0">
              <a:solidFill>
                <a:srgbClr val="FF0000"/>
              </a:solidFill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3BF7297-4E5F-49FF-B7B3-621FFDF27DBF}"/>
              </a:ext>
            </a:extLst>
          </p:cNvPr>
          <p:cNvGrpSpPr/>
          <p:nvPr/>
        </p:nvGrpSpPr>
        <p:grpSpPr>
          <a:xfrm>
            <a:off x="1981463" y="1813716"/>
            <a:ext cx="2360560" cy="1599080"/>
            <a:chOff x="-1930450" y="1885118"/>
            <a:chExt cx="3147413" cy="2132106"/>
          </a:xfrm>
        </p:grpSpPr>
        <p:sp>
          <p:nvSpPr>
            <p:cNvPr id="46" name="箭头: 右弧形 45">
              <a:extLst>
                <a:ext uri="{FF2B5EF4-FFF2-40B4-BE49-F238E27FC236}">
                  <a16:creationId xmlns:a16="http://schemas.microsoft.com/office/drawing/2014/main" id="{E7AA3BA1-4A0D-42E0-B9D1-2B293642AA85}"/>
                </a:ext>
              </a:extLst>
            </p:cNvPr>
            <p:cNvSpPr/>
            <p:nvPr/>
          </p:nvSpPr>
          <p:spPr bwMode="auto">
            <a:xfrm rot="1353330">
              <a:off x="-1930450" y="1885118"/>
              <a:ext cx="3073890" cy="2132106"/>
            </a:xfrm>
            <a:prstGeom prst="curvedLeftArrow">
              <a:avLst>
                <a:gd name="adj1" fmla="val 13510"/>
                <a:gd name="adj2" fmla="val 25567"/>
                <a:gd name="adj3" fmla="val 15867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kumimoji="1" lang="zh-CN" altLang="en-US" sz="1800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8B61A9A-3232-4495-AD1E-2CF6702AF37C}"/>
                </a:ext>
              </a:extLst>
            </p:cNvPr>
            <p:cNvGrpSpPr/>
            <p:nvPr/>
          </p:nvGrpSpPr>
          <p:grpSpPr>
            <a:xfrm>
              <a:off x="-1262802" y="2103971"/>
              <a:ext cx="2479765" cy="1662298"/>
              <a:chOff x="-1262802" y="2103971"/>
              <a:chExt cx="2479765" cy="1662298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B764EF-5ECD-4978-80F0-F9C324CE2B01}"/>
                  </a:ext>
                </a:extLst>
              </p:cNvPr>
              <p:cNvSpPr txBox="1"/>
              <p:nvPr/>
            </p:nvSpPr>
            <p:spPr>
              <a:xfrm rot="2014966">
                <a:off x="-1179643" y="2103971"/>
                <a:ext cx="2396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defRPr>
                </a:lvl1pPr>
              </a:lstStyle>
              <a:p>
                <a:r>
                  <a:rPr lang="zh-CN" altLang="en-US" sz="1200" dirty="0"/>
                  <a:t>场景学习 </a:t>
                </a:r>
                <a:r>
                  <a:rPr lang="en-US" altLang="zh-CN" sz="1200" dirty="0"/>
                  <a:t>- </a:t>
                </a:r>
                <a:r>
                  <a:rPr lang="zh-CN" altLang="en-US" sz="1200" dirty="0"/>
                  <a:t>交互行为 </a:t>
                </a:r>
                <a:r>
                  <a:rPr lang="en-US" altLang="zh-CN" sz="1200" dirty="0"/>
                  <a:t>-</a:t>
                </a:r>
                <a:endParaRPr lang="zh-CN" altLang="en-US" sz="1200" dirty="0"/>
              </a:p>
            </p:txBody>
          </p: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13463718-05E2-43B3-99E7-2F5F25FC7D0C}"/>
                  </a:ext>
                </a:extLst>
              </p:cNvPr>
              <p:cNvSpPr txBox="1"/>
              <p:nvPr/>
            </p:nvSpPr>
            <p:spPr>
              <a:xfrm rot="1021249">
                <a:off x="-1262802" y="3396937"/>
                <a:ext cx="1292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defRPr>
                </a:lvl1pPr>
              </a:lstStyle>
              <a:p>
                <a:r>
                  <a:rPr lang="zh-CN" altLang="en-US" sz="1200" dirty="0"/>
                  <a:t>认知网络</a:t>
                </a:r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2B24D3B-D66B-49C5-BC3F-0834E7913920}"/>
              </a:ext>
            </a:extLst>
          </p:cNvPr>
          <p:cNvGrpSpPr/>
          <p:nvPr/>
        </p:nvGrpSpPr>
        <p:grpSpPr>
          <a:xfrm>
            <a:off x="4995502" y="1832492"/>
            <a:ext cx="2305418" cy="1599080"/>
            <a:chOff x="8854273" y="541321"/>
            <a:chExt cx="3073890" cy="2132106"/>
          </a:xfrm>
        </p:grpSpPr>
        <p:sp>
          <p:nvSpPr>
            <p:cNvPr id="204" name="箭头: 右弧形 203">
              <a:extLst>
                <a:ext uri="{FF2B5EF4-FFF2-40B4-BE49-F238E27FC236}">
                  <a16:creationId xmlns:a16="http://schemas.microsoft.com/office/drawing/2014/main" id="{D513F869-E7B2-43CB-8477-0BA3B8C44F97}"/>
                </a:ext>
              </a:extLst>
            </p:cNvPr>
            <p:cNvSpPr/>
            <p:nvPr/>
          </p:nvSpPr>
          <p:spPr bwMode="auto">
            <a:xfrm rot="20246670" flipH="1">
              <a:off x="8854273" y="541321"/>
              <a:ext cx="3073890" cy="2132106"/>
            </a:xfrm>
            <a:prstGeom prst="curvedLeftArrow">
              <a:avLst>
                <a:gd name="adj1" fmla="val 13510"/>
                <a:gd name="adj2" fmla="val 25567"/>
                <a:gd name="adj3" fmla="val 15867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kumimoji="1" lang="zh-CN" altLang="en-US" sz="1800"/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C7C404DD-852B-406C-AFBC-2F764EB510DA}"/>
                </a:ext>
              </a:extLst>
            </p:cNvPr>
            <p:cNvSpPr txBox="1"/>
            <p:nvPr/>
          </p:nvSpPr>
          <p:spPr>
            <a:xfrm rot="19617998">
              <a:off x="8882432" y="661520"/>
              <a:ext cx="2550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defRPr>
              </a:lvl1pPr>
            </a:lstStyle>
            <a:p>
              <a:r>
                <a:rPr lang="zh-CN" altLang="en-US" sz="1200" dirty="0"/>
                <a:t>场景教学 </a:t>
              </a:r>
              <a:r>
                <a:rPr lang="en-US" altLang="zh-CN" sz="1200" dirty="0"/>
                <a:t>- </a:t>
              </a:r>
              <a:r>
                <a:rPr lang="zh-CN" altLang="en-US" sz="1200" dirty="0"/>
                <a:t>交互式教学 </a:t>
              </a:r>
              <a:r>
                <a:rPr lang="en-US" altLang="zh-CN" sz="1200" dirty="0"/>
                <a:t>-</a:t>
              </a:r>
              <a:endParaRPr lang="zh-CN" altLang="en-US" sz="1200" dirty="0"/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6038E6EA-3DF5-42A7-93C8-0158C87A621A}"/>
                </a:ext>
              </a:extLst>
            </p:cNvPr>
            <p:cNvSpPr txBox="1"/>
            <p:nvPr/>
          </p:nvSpPr>
          <p:spPr>
            <a:xfrm rot="20875856">
              <a:off x="10114371" y="2024643"/>
              <a:ext cx="1292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defRPr>
              </a:lvl1pPr>
            </a:lstStyle>
            <a:p>
              <a:r>
                <a:rPr lang="zh-CN" altLang="en-US" sz="1200" dirty="0"/>
                <a:t>教学反馈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0479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8" grpId="0"/>
      <p:bldP spid="175" grpId="0" animBg="1"/>
      <p:bldP spid="1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片 160">
            <a:extLst>
              <a:ext uri="{FF2B5EF4-FFF2-40B4-BE49-F238E27FC236}">
                <a16:creationId xmlns:a16="http://schemas.microsoft.com/office/drawing/2014/main" id="{C320A2D3-93C1-4F31-83E7-9C2903CB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13" y="874539"/>
            <a:ext cx="1786772" cy="1106200"/>
          </a:xfrm>
          <a:prstGeom prst="rect">
            <a:avLst/>
          </a:prstGeom>
        </p:spPr>
      </p:pic>
      <p:sp>
        <p:nvSpPr>
          <p:cNvPr id="57346" name="文本框 3"/>
          <p:cNvSpPr txBox="1">
            <a:spLocks noChangeArrowheads="1"/>
          </p:cNvSpPr>
          <p:nvPr/>
        </p:nvSpPr>
        <p:spPr bwMode="auto">
          <a:xfrm>
            <a:off x="953692" y="240506"/>
            <a:ext cx="5262909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866" tIns="33338" rIns="67866" bIns="333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Monotype Sorts" charset="2"/>
              <a:buNone/>
            </a:pPr>
            <a:r>
              <a:rPr lang="zh-CN" altLang="en-US" sz="2100" b="1" i="1" u="sng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仿宋体"/>
              </a:rPr>
              <a:t>元宇宙教室及教学相关要素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15D85D9-A064-4C1F-A3CC-F06E86DD5AFC}"/>
              </a:ext>
            </a:extLst>
          </p:cNvPr>
          <p:cNvGrpSpPr/>
          <p:nvPr/>
        </p:nvGrpSpPr>
        <p:grpSpPr>
          <a:xfrm>
            <a:off x="4053397" y="2373078"/>
            <a:ext cx="2910419" cy="1539794"/>
            <a:chOff x="3991825" y="3235638"/>
            <a:chExt cx="3880558" cy="237947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B007845-AEA6-4775-989A-D4CBF3B3B95C}"/>
                </a:ext>
              </a:extLst>
            </p:cNvPr>
            <p:cNvSpPr/>
            <p:nvPr/>
          </p:nvSpPr>
          <p:spPr>
            <a:xfrm>
              <a:off x="3991825" y="3503149"/>
              <a:ext cx="1722913" cy="360000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传统式教室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9DB6E16-1AE7-4BED-BE21-854E16137DF9}"/>
                </a:ext>
              </a:extLst>
            </p:cNvPr>
            <p:cNvSpPr/>
            <p:nvPr/>
          </p:nvSpPr>
          <p:spPr>
            <a:xfrm>
              <a:off x="6186786" y="3512877"/>
              <a:ext cx="1546698" cy="360000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现场式教室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5EFE861-3727-45C7-B97A-CC2C188A6CF2}"/>
                </a:ext>
              </a:extLst>
            </p:cNvPr>
            <p:cNvSpPr/>
            <p:nvPr/>
          </p:nvSpPr>
          <p:spPr>
            <a:xfrm>
              <a:off x="4277468" y="3982541"/>
              <a:ext cx="1440000" cy="360000"/>
            </a:xfrm>
            <a:prstGeom prst="rect">
              <a:avLst/>
            </a:prstGeom>
            <a:solidFill>
              <a:srgbClr val="11816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微软雅黑"/>
                </a:rPr>
                <a:t>大班教室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1EE74D-2381-49DF-8EFD-BA964D4B5143}"/>
                </a:ext>
              </a:extLst>
            </p:cNvPr>
            <p:cNvSpPr/>
            <p:nvPr/>
          </p:nvSpPr>
          <p:spPr>
            <a:xfrm>
              <a:off x="4277468" y="4401545"/>
              <a:ext cx="1440000" cy="360000"/>
            </a:xfrm>
            <a:prstGeom prst="rect">
              <a:avLst/>
            </a:prstGeom>
            <a:solidFill>
              <a:srgbClr val="11816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微软雅黑"/>
                </a:rPr>
                <a:t>小班教室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1F60269-3DCB-481F-BA06-B6108645B6E7}"/>
                </a:ext>
              </a:extLst>
            </p:cNvPr>
            <p:cNvSpPr/>
            <p:nvPr/>
          </p:nvSpPr>
          <p:spPr>
            <a:xfrm>
              <a:off x="4277468" y="4820549"/>
              <a:ext cx="1440000" cy="360000"/>
            </a:xfrm>
            <a:prstGeom prst="rect">
              <a:avLst/>
            </a:prstGeom>
            <a:solidFill>
              <a:srgbClr val="11816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微软雅黑"/>
                </a:rPr>
                <a:t>答疑式教室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2944360-2C41-4E21-A2B7-972F1C11F9BD}"/>
                </a:ext>
              </a:extLst>
            </p:cNvPr>
            <p:cNvSpPr/>
            <p:nvPr/>
          </p:nvSpPr>
          <p:spPr>
            <a:xfrm>
              <a:off x="4277468" y="5239553"/>
              <a:ext cx="1440000" cy="360000"/>
            </a:xfrm>
            <a:prstGeom prst="rect">
              <a:avLst/>
            </a:prstGeom>
            <a:solidFill>
              <a:srgbClr val="11816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微软雅黑"/>
                </a:rPr>
                <a:t>自学式教室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6F657FA-01D3-40EC-9523-A96687E4BFE4}"/>
                </a:ext>
              </a:extLst>
            </p:cNvPr>
            <p:cNvSpPr/>
            <p:nvPr/>
          </p:nvSpPr>
          <p:spPr>
            <a:xfrm>
              <a:off x="6500213" y="4001179"/>
              <a:ext cx="1372170" cy="360000"/>
            </a:xfrm>
            <a:prstGeom prst="rect">
              <a:avLst/>
            </a:prstGeom>
            <a:solidFill>
              <a:srgbClr val="11816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微软雅黑"/>
                </a:rPr>
                <a:t>环顾型教室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F7DECFE-EE54-4AB5-AA7B-BA44F386B53A}"/>
                </a:ext>
              </a:extLst>
            </p:cNvPr>
            <p:cNvSpPr/>
            <p:nvPr/>
          </p:nvSpPr>
          <p:spPr>
            <a:xfrm>
              <a:off x="6500213" y="4420183"/>
              <a:ext cx="1368927" cy="360000"/>
            </a:xfrm>
            <a:prstGeom prst="rect">
              <a:avLst/>
            </a:prstGeom>
            <a:solidFill>
              <a:srgbClr val="11816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微软雅黑"/>
                </a:rPr>
                <a:t>围绕型教室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F6DAA44-C3BA-497F-B825-947853D8A1BE}"/>
                </a:ext>
              </a:extLst>
            </p:cNvPr>
            <p:cNvSpPr/>
            <p:nvPr/>
          </p:nvSpPr>
          <p:spPr>
            <a:xfrm>
              <a:off x="6500213" y="4839187"/>
              <a:ext cx="1368927" cy="360000"/>
            </a:xfrm>
            <a:prstGeom prst="rect">
              <a:avLst/>
            </a:prstGeom>
            <a:solidFill>
              <a:srgbClr val="11816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微软雅黑"/>
                </a:rPr>
                <a:t>场景型教室</a:t>
              </a:r>
            </a:p>
          </p:txBody>
        </p: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E861376B-D7C8-4BF7-A71B-67A2AFB5AE9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3442254" y="4584339"/>
              <a:ext cx="1546674" cy="123754"/>
            </a:xfrm>
            <a:prstGeom prst="bentConnector2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BD66CE1-CA0A-4C8D-A316-167F336CB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0896" y="3235638"/>
              <a:ext cx="0" cy="15548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D7163EA-84C9-443B-94AC-CE2AAD6AF77C}"/>
                </a:ext>
              </a:extLst>
            </p:cNvPr>
            <p:cNvCxnSpPr>
              <a:cxnSpLocks/>
            </p:cNvCxnSpPr>
            <p:nvPr/>
          </p:nvCxnSpPr>
          <p:spPr>
            <a:xfrm>
              <a:off x="4786009" y="3388038"/>
              <a:ext cx="2198451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86616BF-E9DB-47C0-B8A7-77278612C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9245" y="3378310"/>
              <a:ext cx="0" cy="15548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B1E5022-12F8-4415-B403-5696DD07D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455" y="3375062"/>
              <a:ext cx="0" cy="15548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131CA5A9-5416-4DBD-BEAC-F3EE7A1F89B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52569" y="4584339"/>
              <a:ext cx="1546674" cy="123754"/>
            </a:xfrm>
            <a:prstGeom prst="bentConnector2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14F7654-DC9E-4202-9262-7F288A4E7C66}"/>
                </a:ext>
              </a:extLst>
            </p:cNvPr>
            <p:cNvSpPr/>
            <p:nvPr/>
          </p:nvSpPr>
          <p:spPr>
            <a:xfrm>
              <a:off x="6487783" y="5255117"/>
              <a:ext cx="1368905" cy="360000"/>
            </a:xfrm>
            <a:prstGeom prst="rect">
              <a:avLst/>
            </a:prstGeom>
            <a:solidFill>
              <a:srgbClr val="11816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Arial"/>
                  <a:ea typeface="微软雅黑"/>
                </a:rPr>
                <a:t>体验型教室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F9DA871-39F2-4F44-9DDA-ABA044274421}"/>
                </a:ext>
              </a:extLst>
            </p:cNvPr>
            <p:cNvCxnSpPr>
              <a:cxnSpLocks/>
            </p:cNvCxnSpPr>
            <p:nvPr/>
          </p:nvCxnSpPr>
          <p:spPr>
            <a:xfrm>
              <a:off x="4153714" y="4172736"/>
              <a:ext cx="123754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5FE4E7C-15F7-455F-810D-0BFC40FE8DA5}"/>
                </a:ext>
              </a:extLst>
            </p:cNvPr>
            <p:cNvCxnSpPr>
              <a:cxnSpLocks/>
            </p:cNvCxnSpPr>
            <p:nvPr/>
          </p:nvCxnSpPr>
          <p:spPr>
            <a:xfrm>
              <a:off x="4160194" y="4578059"/>
              <a:ext cx="123754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3313489-A941-4332-8F8B-AC6C9D463D87}"/>
                </a:ext>
              </a:extLst>
            </p:cNvPr>
            <p:cNvCxnSpPr>
              <a:cxnSpLocks/>
            </p:cNvCxnSpPr>
            <p:nvPr/>
          </p:nvCxnSpPr>
          <p:spPr>
            <a:xfrm>
              <a:off x="4166677" y="5012564"/>
              <a:ext cx="123754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A5413E2-2165-481C-9C12-01DDE70389C8}"/>
                </a:ext>
              </a:extLst>
            </p:cNvPr>
            <p:cNvCxnSpPr>
              <a:cxnSpLocks/>
            </p:cNvCxnSpPr>
            <p:nvPr/>
          </p:nvCxnSpPr>
          <p:spPr>
            <a:xfrm>
              <a:off x="6368381" y="4188944"/>
              <a:ext cx="123754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F20AD54-370A-4B51-A499-240E56D7FFE3}"/>
                </a:ext>
              </a:extLst>
            </p:cNvPr>
            <p:cNvCxnSpPr>
              <a:cxnSpLocks/>
            </p:cNvCxnSpPr>
            <p:nvPr/>
          </p:nvCxnSpPr>
          <p:spPr>
            <a:xfrm>
              <a:off x="6374861" y="4594267"/>
              <a:ext cx="123754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D44939D-D22A-4D0F-9327-B2001071F9A3}"/>
                </a:ext>
              </a:extLst>
            </p:cNvPr>
            <p:cNvCxnSpPr>
              <a:cxnSpLocks/>
            </p:cNvCxnSpPr>
            <p:nvPr/>
          </p:nvCxnSpPr>
          <p:spPr>
            <a:xfrm>
              <a:off x="6371616" y="5028772"/>
              <a:ext cx="123754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81220CA-5658-4491-93BB-0F30128D7741}"/>
              </a:ext>
            </a:extLst>
          </p:cNvPr>
          <p:cNvGrpSpPr/>
          <p:nvPr/>
        </p:nvGrpSpPr>
        <p:grpSpPr>
          <a:xfrm>
            <a:off x="4045909" y="869350"/>
            <a:ext cx="2827520" cy="1513194"/>
            <a:chOff x="3991824" y="818512"/>
            <a:chExt cx="3770026" cy="233837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284413A-1EDB-4B77-B921-6670C0954A0F}"/>
                </a:ext>
              </a:extLst>
            </p:cNvPr>
            <p:cNvSpPr txBox="1"/>
            <p:nvPr/>
          </p:nvSpPr>
          <p:spPr>
            <a:xfrm>
              <a:off x="4946593" y="830046"/>
              <a:ext cx="1862048" cy="463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b="1" kern="0" dirty="0">
                  <a:solidFill>
                    <a:prstClr val="white"/>
                  </a:solidFill>
                  <a:latin typeface="Arial"/>
                  <a:ea typeface="微软雅黑"/>
                </a:rPr>
                <a:t>未来元宇宙教室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944C1BE-0B05-4A24-A94F-3D7517E1D37A}"/>
                </a:ext>
              </a:extLst>
            </p:cNvPr>
            <p:cNvSpPr/>
            <p:nvPr/>
          </p:nvSpPr>
          <p:spPr>
            <a:xfrm>
              <a:off x="4717003" y="2704291"/>
              <a:ext cx="2374460" cy="445446"/>
            </a:xfrm>
            <a:prstGeom prst="rect">
              <a:avLst/>
            </a:prstGeom>
            <a:solidFill>
              <a:srgbClr val="6096E6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70DE3FA-D3AC-4EF5-B97C-E4E4027F012C}"/>
                </a:ext>
              </a:extLst>
            </p:cNvPr>
            <p:cNvSpPr txBox="1"/>
            <p:nvPr/>
          </p:nvSpPr>
          <p:spPr>
            <a:xfrm>
              <a:off x="5088810" y="2693160"/>
              <a:ext cx="1695336" cy="463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教室</a:t>
              </a:r>
              <a:r>
                <a:rPr lang="en-US" altLang="zh-CN" sz="135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135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场景形态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DE59E99-61F4-4C0E-82F0-4E9BBC333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376" y="2561185"/>
              <a:ext cx="0" cy="15548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927C96B-AD6E-445A-971E-547D1F7E5632}"/>
                </a:ext>
              </a:extLst>
            </p:cNvPr>
            <p:cNvSpPr/>
            <p:nvPr/>
          </p:nvSpPr>
          <p:spPr>
            <a:xfrm>
              <a:off x="3991824" y="822355"/>
              <a:ext cx="537605" cy="1819983"/>
            </a:xfrm>
            <a:prstGeom prst="rect">
              <a:avLst/>
            </a:prstGeom>
            <a:solidFill>
              <a:srgbClr val="6096E6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915502A-7F7D-4C0D-855A-083487069290}"/>
                </a:ext>
              </a:extLst>
            </p:cNvPr>
            <p:cNvSpPr txBox="1"/>
            <p:nvPr/>
          </p:nvSpPr>
          <p:spPr>
            <a:xfrm>
              <a:off x="4085541" y="858873"/>
              <a:ext cx="396292" cy="1747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bg1"/>
                  </a:solidFill>
                </a:defRPr>
              </a:lvl1pPr>
            </a:lstStyle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人物</a:t>
              </a:r>
              <a:r>
                <a:rPr lang="en-US" altLang="zh-CN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角色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1FB94A3-0F0D-46CD-8909-179B042F6FF5}"/>
                </a:ext>
              </a:extLst>
            </p:cNvPr>
            <p:cNvSpPr/>
            <p:nvPr/>
          </p:nvSpPr>
          <p:spPr>
            <a:xfrm>
              <a:off x="7224245" y="818512"/>
              <a:ext cx="537605" cy="1819983"/>
            </a:xfrm>
            <a:prstGeom prst="rect">
              <a:avLst/>
            </a:prstGeom>
            <a:solidFill>
              <a:srgbClr val="6096E6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4F3E2D4-DC5D-478D-BB2A-1CC16913524B}"/>
                </a:ext>
              </a:extLst>
            </p:cNvPr>
            <p:cNvSpPr txBox="1"/>
            <p:nvPr/>
          </p:nvSpPr>
          <p:spPr>
            <a:xfrm>
              <a:off x="7308921" y="846944"/>
              <a:ext cx="396292" cy="1747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bg1"/>
                  </a:solidFill>
                </a:defRPr>
              </a:lvl1pPr>
            </a:lstStyle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课程</a:t>
              </a:r>
              <a:r>
                <a:rPr lang="en-US" altLang="zh-CN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内容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222B644-255A-4228-9F7E-6FE6BBBAED82}"/>
                </a:ext>
              </a:extLst>
            </p:cNvPr>
            <p:cNvCxnSpPr>
              <a:cxnSpLocks/>
            </p:cNvCxnSpPr>
            <p:nvPr/>
          </p:nvCxnSpPr>
          <p:spPr>
            <a:xfrm>
              <a:off x="7084575" y="173182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5FACCF2-BF29-4FF5-B1AF-B7DE44D87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9429" y="1731821"/>
              <a:ext cx="187574" cy="1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56E6C35-2960-4C88-98BD-BEE521420155}"/>
              </a:ext>
            </a:extLst>
          </p:cNvPr>
          <p:cNvGrpSpPr/>
          <p:nvPr/>
        </p:nvGrpSpPr>
        <p:grpSpPr>
          <a:xfrm>
            <a:off x="2093844" y="1189990"/>
            <a:ext cx="1952064" cy="3319850"/>
            <a:chOff x="1389071" y="863222"/>
            <a:chExt cx="2602753" cy="513023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B9D25B8-916B-4D4E-8F4D-AEB59F81835E}"/>
                </a:ext>
              </a:extLst>
            </p:cNvPr>
            <p:cNvSpPr/>
            <p:nvPr/>
          </p:nvSpPr>
          <p:spPr>
            <a:xfrm>
              <a:off x="1397938" y="2157280"/>
              <a:ext cx="1345146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教师数字化身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401CF9F-24B9-4C1C-8D30-FC2DF9BCC64E}"/>
                </a:ext>
              </a:extLst>
            </p:cNvPr>
            <p:cNvSpPr/>
            <p:nvPr/>
          </p:nvSpPr>
          <p:spPr>
            <a:xfrm>
              <a:off x="1389071" y="2581706"/>
              <a:ext cx="1354012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虚拟教师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D545E62-5BAD-47AB-BEC1-1BB2FFD99C06}"/>
                </a:ext>
              </a:extLst>
            </p:cNvPr>
            <p:cNvSpPr/>
            <p:nvPr/>
          </p:nvSpPr>
          <p:spPr>
            <a:xfrm>
              <a:off x="1399538" y="863222"/>
              <a:ext cx="1340003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学生数字化身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4A46676-4AD8-445D-AEEA-D540415417FE}"/>
                </a:ext>
              </a:extLst>
            </p:cNvPr>
            <p:cNvSpPr/>
            <p:nvPr/>
          </p:nvSpPr>
          <p:spPr>
            <a:xfrm>
              <a:off x="3085436" y="885187"/>
              <a:ext cx="537606" cy="1122887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学生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E167913-DAB1-403F-B016-F53178D652A0}"/>
                </a:ext>
              </a:extLst>
            </p:cNvPr>
            <p:cNvSpPr/>
            <p:nvPr/>
          </p:nvSpPr>
          <p:spPr>
            <a:xfrm>
              <a:off x="3087416" y="2219672"/>
              <a:ext cx="537606" cy="1081916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教师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59CC9E7-B068-41DE-A299-21D92CAB27A3}"/>
                </a:ext>
              </a:extLst>
            </p:cNvPr>
            <p:cNvSpPr/>
            <p:nvPr/>
          </p:nvSpPr>
          <p:spPr>
            <a:xfrm>
              <a:off x="3094066" y="3513182"/>
              <a:ext cx="537606" cy="1081919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组织者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5E8012E-7CF0-4678-9710-A2449FCB6D65}"/>
                </a:ext>
              </a:extLst>
            </p:cNvPr>
            <p:cNvSpPr/>
            <p:nvPr/>
          </p:nvSpPr>
          <p:spPr>
            <a:xfrm>
              <a:off x="3094066" y="4784261"/>
              <a:ext cx="537606" cy="1209191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其他角色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5207F693-3067-4777-99D4-AB39571D8417}"/>
                </a:ext>
              </a:extLst>
            </p:cNvPr>
            <p:cNvCxnSpPr>
              <a:cxnSpLocks/>
            </p:cNvCxnSpPr>
            <p:nvPr/>
          </p:nvCxnSpPr>
          <p:spPr>
            <a:xfrm>
              <a:off x="3782167" y="1745392"/>
              <a:ext cx="209657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CD7F520A-0DE1-4404-A8E5-D5AD85DF0F34}"/>
                </a:ext>
              </a:extLst>
            </p:cNvPr>
            <p:cNvCxnSpPr>
              <a:cxnSpLocks/>
            </p:cNvCxnSpPr>
            <p:nvPr/>
          </p:nvCxnSpPr>
          <p:spPr>
            <a:xfrm>
              <a:off x="3623041" y="1448485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6164419-0D2F-4B96-AC05-678C19240790}"/>
                </a:ext>
              </a:extLst>
            </p:cNvPr>
            <p:cNvSpPr/>
            <p:nvPr/>
          </p:nvSpPr>
          <p:spPr>
            <a:xfrm>
              <a:off x="1407077" y="1287042"/>
              <a:ext cx="1342647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数字原生学生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87F4B90-711E-4D81-8102-98008C3DF0B7}"/>
                </a:ext>
              </a:extLst>
            </p:cNvPr>
            <p:cNvSpPr/>
            <p:nvPr/>
          </p:nvSpPr>
          <p:spPr>
            <a:xfrm>
              <a:off x="1397938" y="1703670"/>
              <a:ext cx="1347134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学习伴侣</a:t>
              </a: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4FB749A-858F-4BC2-81A5-8DC0E8914849}"/>
                </a:ext>
              </a:extLst>
            </p:cNvPr>
            <p:cNvCxnSpPr>
              <a:cxnSpLocks/>
            </p:cNvCxnSpPr>
            <p:nvPr/>
          </p:nvCxnSpPr>
          <p:spPr>
            <a:xfrm>
              <a:off x="2919407" y="1454965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E764CB7-FB55-491B-A658-BC2CEA28AF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1066" y="1033434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E0B793A-8262-40BB-9F5D-8C9C351AD486}"/>
                </a:ext>
              </a:extLst>
            </p:cNvPr>
            <p:cNvCxnSpPr>
              <a:cxnSpLocks/>
            </p:cNvCxnSpPr>
            <p:nvPr/>
          </p:nvCxnSpPr>
          <p:spPr>
            <a:xfrm>
              <a:off x="2747546" y="1458206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7CACE2F-A371-4938-A486-095D910A3C8C}"/>
                </a:ext>
              </a:extLst>
            </p:cNvPr>
            <p:cNvCxnSpPr>
              <a:cxnSpLocks/>
            </p:cNvCxnSpPr>
            <p:nvPr/>
          </p:nvCxnSpPr>
          <p:spPr>
            <a:xfrm>
              <a:off x="2744298" y="1873254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A879340B-A82D-49E2-B286-7BC6B56AF74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192" y="1014228"/>
              <a:ext cx="0" cy="86944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50D2029-DD2F-4708-8A56-19D0DDC0CC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2156" y="1448949"/>
              <a:ext cx="11" cy="3958684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3ACF686-331A-40D6-B0F4-6A1F1C1D4759}"/>
                </a:ext>
              </a:extLst>
            </p:cNvPr>
            <p:cNvSpPr/>
            <p:nvPr/>
          </p:nvSpPr>
          <p:spPr>
            <a:xfrm>
              <a:off x="1397850" y="2997728"/>
              <a:ext cx="1341691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虚拟助教</a:t>
              </a: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373B9A79-A10F-4CC4-AF58-A20B60DD796A}"/>
                </a:ext>
              </a:extLst>
            </p:cNvPr>
            <p:cNvCxnSpPr>
              <a:cxnSpLocks/>
            </p:cNvCxnSpPr>
            <p:nvPr/>
          </p:nvCxnSpPr>
          <p:spPr>
            <a:xfrm>
              <a:off x="2917514" y="2793150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36CF059-3D36-43A9-B560-8A926A00C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39173" y="2371619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19FD643-A77D-4AB7-B8A3-8B1F317116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5653" y="279639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168285D-0C0C-4818-B55B-2AC0723D295C}"/>
                </a:ext>
              </a:extLst>
            </p:cNvPr>
            <p:cNvCxnSpPr>
              <a:cxnSpLocks/>
            </p:cNvCxnSpPr>
            <p:nvPr/>
          </p:nvCxnSpPr>
          <p:spPr>
            <a:xfrm>
              <a:off x="2742405" y="3211439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8AA2B4F-8DA7-4827-BCE8-2D824C2B4526}"/>
                </a:ext>
              </a:extLst>
            </p:cNvPr>
            <p:cNvCxnSpPr>
              <a:cxnSpLocks/>
            </p:cNvCxnSpPr>
            <p:nvPr/>
          </p:nvCxnSpPr>
          <p:spPr>
            <a:xfrm>
              <a:off x="2898299" y="2352413"/>
              <a:ext cx="0" cy="86944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E87E18A0-1B68-4C1D-A21A-FA4087EC45C1}"/>
                </a:ext>
              </a:extLst>
            </p:cNvPr>
            <p:cNvCxnSpPr>
              <a:cxnSpLocks/>
            </p:cNvCxnSpPr>
            <p:nvPr/>
          </p:nvCxnSpPr>
          <p:spPr>
            <a:xfrm>
              <a:off x="3629521" y="279738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52A24B2-6B62-4167-927E-D9CC4CC509A5}"/>
                </a:ext>
              </a:extLst>
            </p:cNvPr>
            <p:cNvSpPr/>
            <p:nvPr/>
          </p:nvSpPr>
          <p:spPr>
            <a:xfrm>
              <a:off x="1405398" y="3455866"/>
              <a:ext cx="1344327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教学组织安排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723F9A4-4E2E-44B7-8AA7-CC07BEF60F95}"/>
                </a:ext>
              </a:extLst>
            </p:cNvPr>
            <p:cNvSpPr/>
            <p:nvPr/>
          </p:nvSpPr>
          <p:spPr>
            <a:xfrm>
              <a:off x="1405398" y="3860835"/>
              <a:ext cx="1344327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虚拟大学</a:t>
              </a:r>
              <a:r>
                <a:rPr lang="en-US" altLang="zh-CN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学院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F16DAE4-0250-4D34-A220-040293BF9AFD}"/>
                </a:ext>
              </a:extLst>
            </p:cNvPr>
            <p:cNvSpPr/>
            <p:nvPr/>
          </p:nvSpPr>
          <p:spPr>
            <a:xfrm>
              <a:off x="1395720" y="4276856"/>
              <a:ext cx="1350462" cy="442343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第三方教育</a:t>
              </a:r>
              <a:endParaRPr lang="en-US" altLang="zh-CN" sz="1050" kern="0" dirty="0">
                <a:solidFill>
                  <a:srgbClr val="FFFFFF"/>
                </a:solidFill>
                <a:latin typeface="Arial"/>
                <a:ea typeface="微软雅黑"/>
              </a:endParaRPr>
            </a:p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服务平台</a:t>
              </a: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014BF55-EA03-4A8D-AD22-38531830BE6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419" y="4088886"/>
              <a:ext cx="191151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9305D50-43E1-49D6-B3E7-AA2FD48F7EAE}"/>
                </a:ext>
              </a:extLst>
            </p:cNvPr>
            <p:cNvCxnSpPr>
              <a:cxnSpLocks/>
            </p:cNvCxnSpPr>
            <p:nvPr/>
          </p:nvCxnSpPr>
          <p:spPr>
            <a:xfrm>
              <a:off x="2745813" y="3670204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3ADF306-E4E8-45A4-9FD9-AD5720557EDE}"/>
                </a:ext>
              </a:extLst>
            </p:cNvPr>
            <p:cNvCxnSpPr>
              <a:cxnSpLocks/>
            </p:cNvCxnSpPr>
            <p:nvPr/>
          </p:nvCxnSpPr>
          <p:spPr>
            <a:xfrm>
              <a:off x="2752293" y="4056064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DF69517B-BD04-42DA-8880-15AD96A769F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045" y="4510024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B2E1D9E-FA59-49C4-8EAA-FDAE37A3085C}"/>
                </a:ext>
              </a:extLst>
            </p:cNvPr>
            <p:cNvCxnSpPr>
              <a:cxnSpLocks/>
            </p:cNvCxnSpPr>
            <p:nvPr/>
          </p:nvCxnSpPr>
          <p:spPr>
            <a:xfrm>
              <a:off x="2904939" y="3650998"/>
              <a:ext cx="0" cy="86944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CA15147-A2E6-45F6-B642-E7B5EF6E07F1}"/>
                </a:ext>
              </a:extLst>
            </p:cNvPr>
            <p:cNvSpPr/>
            <p:nvPr/>
          </p:nvSpPr>
          <p:spPr>
            <a:xfrm>
              <a:off x="1395720" y="4784261"/>
              <a:ext cx="1373294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场景中人物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E1761DD-B66A-4EC2-8D83-F4F78D4D3206}"/>
                </a:ext>
              </a:extLst>
            </p:cNvPr>
            <p:cNvSpPr/>
            <p:nvPr/>
          </p:nvSpPr>
          <p:spPr>
            <a:xfrm>
              <a:off x="1405398" y="5208688"/>
              <a:ext cx="1363616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场景解说员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1C78467-8F5A-467F-A4AA-B6580CEFD4F6}"/>
                </a:ext>
              </a:extLst>
            </p:cNvPr>
            <p:cNvSpPr/>
            <p:nvPr/>
          </p:nvSpPr>
          <p:spPr>
            <a:xfrm>
              <a:off x="1397850" y="5624709"/>
              <a:ext cx="1367622" cy="368751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场景导学员</a:t>
              </a: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E0CAA20-9278-4070-A1E3-23EDF53977F0}"/>
                </a:ext>
              </a:extLst>
            </p:cNvPr>
            <p:cNvCxnSpPr>
              <a:cxnSpLocks/>
            </p:cNvCxnSpPr>
            <p:nvPr/>
          </p:nvCxnSpPr>
          <p:spPr>
            <a:xfrm>
              <a:off x="2933716" y="5420132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9357519-8EAE-4DDB-BF3F-96C981D6EDE9}"/>
                </a:ext>
              </a:extLst>
            </p:cNvPr>
            <p:cNvCxnSpPr>
              <a:cxnSpLocks/>
            </p:cNvCxnSpPr>
            <p:nvPr/>
          </p:nvCxnSpPr>
          <p:spPr>
            <a:xfrm>
              <a:off x="2765103" y="499860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E5256A2B-6DDE-4015-9FE4-5DE0307A308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583" y="5423373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AFF6A5A4-0CE5-43D9-A03C-2051C3B6AC0A}"/>
                </a:ext>
              </a:extLst>
            </p:cNvPr>
            <p:cNvCxnSpPr>
              <a:cxnSpLocks/>
            </p:cNvCxnSpPr>
            <p:nvPr/>
          </p:nvCxnSpPr>
          <p:spPr>
            <a:xfrm>
              <a:off x="2768335" y="5818965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D7F98643-9A8C-4DEE-A3A3-94594132C3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229" y="4979395"/>
              <a:ext cx="3232" cy="859026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293FEA4-1C02-4999-A743-4EF75F2CAA24}"/>
                </a:ext>
              </a:extLst>
            </p:cNvPr>
            <p:cNvCxnSpPr>
              <a:cxnSpLocks/>
            </p:cNvCxnSpPr>
            <p:nvPr/>
          </p:nvCxnSpPr>
          <p:spPr>
            <a:xfrm>
              <a:off x="3626273" y="4068459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034BE930-6F3E-4431-96FB-D47BE256EC24}"/>
                </a:ext>
              </a:extLst>
            </p:cNvPr>
            <p:cNvCxnSpPr>
              <a:cxnSpLocks/>
            </p:cNvCxnSpPr>
            <p:nvPr/>
          </p:nvCxnSpPr>
          <p:spPr>
            <a:xfrm>
              <a:off x="3623030" y="5407633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012F22B-EE45-4663-BFFF-D71D6FE10E4C}"/>
              </a:ext>
            </a:extLst>
          </p:cNvPr>
          <p:cNvGrpSpPr/>
          <p:nvPr/>
        </p:nvGrpSpPr>
        <p:grpSpPr>
          <a:xfrm>
            <a:off x="6879527" y="1196344"/>
            <a:ext cx="2019149" cy="3319850"/>
            <a:chOff x="7769980" y="871693"/>
            <a:chExt cx="2692199" cy="513023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AD384F4-4871-4B45-B3D8-8AC8D8C0A9A1}"/>
                </a:ext>
              </a:extLst>
            </p:cNvPr>
            <p:cNvSpPr/>
            <p:nvPr/>
          </p:nvSpPr>
          <p:spPr>
            <a:xfrm>
              <a:off x="9034429" y="2165751"/>
              <a:ext cx="1425759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教学场景配置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9D8A4C7-9E35-4105-AB81-F339B8D73119}"/>
                </a:ext>
              </a:extLst>
            </p:cNvPr>
            <p:cNvSpPr/>
            <p:nvPr/>
          </p:nvSpPr>
          <p:spPr>
            <a:xfrm>
              <a:off x="9034429" y="2590177"/>
              <a:ext cx="1422220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课程场景构建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ED2F2CF-B5FB-4F33-A6A5-F85E0E3EE2AD}"/>
                </a:ext>
              </a:extLst>
            </p:cNvPr>
            <p:cNvSpPr/>
            <p:nvPr/>
          </p:nvSpPr>
          <p:spPr>
            <a:xfrm>
              <a:off x="9030887" y="871693"/>
              <a:ext cx="1425772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MOOC</a:t>
              </a: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课件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DCA99CA-201A-405E-9DAB-66671DDAAD00}"/>
                </a:ext>
              </a:extLst>
            </p:cNvPr>
            <p:cNvSpPr/>
            <p:nvPr/>
          </p:nvSpPr>
          <p:spPr>
            <a:xfrm>
              <a:off x="8147236" y="883839"/>
              <a:ext cx="537605" cy="1122887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课程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2909032-267C-41C1-ADEA-694C5B26DDB1}"/>
                </a:ext>
              </a:extLst>
            </p:cNvPr>
            <p:cNvSpPr/>
            <p:nvPr/>
          </p:nvSpPr>
          <p:spPr>
            <a:xfrm>
              <a:off x="8149216" y="2155931"/>
              <a:ext cx="537605" cy="1161702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场景内容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303C86C-DD3F-452A-8348-0C9B1C764B95}"/>
                </a:ext>
              </a:extLst>
            </p:cNvPr>
            <p:cNvSpPr/>
            <p:nvPr/>
          </p:nvSpPr>
          <p:spPr>
            <a:xfrm>
              <a:off x="8155865" y="3436487"/>
              <a:ext cx="537605" cy="1209627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教学过程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7C2F855-DDB1-4A03-B570-A90C71F85FBE}"/>
                </a:ext>
              </a:extLst>
            </p:cNvPr>
            <p:cNvSpPr/>
            <p:nvPr/>
          </p:nvSpPr>
          <p:spPr>
            <a:xfrm>
              <a:off x="8155865" y="4764969"/>
              <a:ext cx="537605" cy="1236961"/>
            </a:xfrm>
            <a:prstGeom prst="rect">
              <a:avLst/>
            </a:prstGeom>
            <a:solidFill>
              <a:srgbClr val="112E8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2E81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教学服务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4A599AA2-D2D1-453C-BD9E-2D5DDE2158C4}"/>
                </a:ext>
              </a:extLst>
            </p:cNvPr>
            <p:cNvSpPr/>
            <p:nvPr/>
          </p:nvSpPr>
          <p:spPr>
            <a:xfrm>
              <a:off x="9041069" y="1295513"/>
              <a:ext cx="1415586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OMC</a:t>
              </a: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课件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67DD831-812A-4DE5-9F9B-3E7BCC6D31B6}"/>
                </a:ext>
              </a:extLst>
            </p:cNvPr>
            <p:cNvSpPr/>
            <p:nvPr/>
          </p:nvSpPr>
          <p:spPr>
            <a:xfrm>
              <a:off x="9036419" y="1712141"/>
              <a:ext cx="1425760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嵌入片段</a:t>
              </a: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3EC211E-0591-4243-88CC-43FC08C60232}"/>
                </a:ext>
              </a:extLst>
            </p:cNvPr>
            <p:cNvSpPr/>
            <p:nvPr/>
          </p:nvSpPr>
          <p:spPr>
            <a:xfrm>
              <a:off x="9030887" y="3006199"/>
              <a:ext cx="1425759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课程构件</a:t>
              </a: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A7D8AE9-31CC-4985-BDFD-4618638A5E5B}"/>
                </a:ext>
              </a:extLst>
            </p:cNvPr>
            <p:cNvSpPr/>
            <p:nvPr/>
          </p:nvSpPr>
          <p:spPr>
            <a:xfrm>
              <a:off x="9041069" y="3464337"/>
              <a:ext cx="1415575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教学模式</a:t>
              </a:r>
              <a:r>
                <a:rPr lang="en-US" altLang="zh-CN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方式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E617868-99C8-46A1-AF3C-F09F12DB4CD9}"/>
                </a:ext>
              </a:extLst>
            </p:cNvPr>
            <p:cNvSpPr/>
            <p:nvPr/>
          </p:nvSpPr>
          <p:spPr>
            <a:xfrm>
              <a:off x="9041069" y="3869306"/>
              <a:ext cx="1415570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教学时间计划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9742F7B-8664-48FE-94B5-97B610FBAD49}"/>
                </a:ext>
              </a:extLst>
            </p:cNvPr>
            <p:cNvSpPr/>
            <p:nvPr/>
          </p:nvSpPr>
          <p:spPr>
            <a:xfrm>
              <a:off x="9037360" y="4304091"/>
              <a:ext cx="1415570" cy="368751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课前</a:t>
              </a:r>
              <a:r>
                <a:rPr lang="en-US" altLang="zh-CN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课后活动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C1A695F2-D826-4E40-9992-FA9120292A50}"/>
                </a:ext>
              </a:extLst>
            </p:cNvPr>
            <p:cNvSpPr/>
            <p:nvPr/>
          </p:nvSpPr>
          <p:spPr>
            <a:xfrm>
              <a:off x="9040905" y="4792732"/>
              <a:ext cx="1408792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导学</a:t>
              </a:r>
              <a:r>
                <a:rPr lang="en-US" altLang="zh-CN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975" kern="0" dirty="0">
                  <a:solidFill>
                    <a:srgbClr val="FFFFFF"/>
                  </a:solidFill>
                  <a:latin typeface="Arial"/>
                  <a:ea typeface="微软雅黑"/>
                </a:rPr>
                <a:t>导教服务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0F774F6C-CAD6-429C-B95B-40ED4B156DC6}"/>
                </a:ext>
              </a:extLst>
            </p:cNvPr>
            <p:cNvSpPr/>
            <p:nvPr/>
          </p:nvSpPr>
          <p:spPr>
            <a:xfrm>
              <a:off x="9040905" y="5217159"/>
              <a:ext cx="1408792" cy="360000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教学行为跟踪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6DF138F-7F59-49B5-B7A9-E88B1FE83C29}"/>
                </a:ext>
              </a:extLst>
            </p:cNvPr>
            <p:cNvSpPr/>
            <p:nvPr/>
          </p:nvSpPr>
          <p:spPr>
            <a:xfrm>
              <a:off x="9037361" y="5633180"/>
              <a:ext cx="1419278" cy="368751"/>
            </a:xfrm>
            <a:prstGeom prst="rect">
              <a:avLst/>
            </a:prstGeom>
            <a:solidFill>
              <a:srgbClr val="11628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" dist="25400" dir="2700000" algn="tl" rotWithShape="0">
                <a:srgbClr val="1181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srgbClr val="FFFFFF"/>
                  </a:solidFill>
                  <a:latin typeface="Arial"/>
                  <a:ea typeface="微软雅黑"/>
                </a:rPr>
                <a:t>教学效果评价</a:t>
              </a: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FEFC7913-87D2-4ADE-898B-6F08D8680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8167" y="1429402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2607339B-EFE7-43BE-89B1-C27D59989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6508" y="100787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B8016B2-32A9-4844-A14C-87FAA2C28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0028" y="1432643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E84091A6-BFDD-4AA5-AA2D-08FA36BC5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3276" y="184769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0226362-4677-45C3-B44D-9077EDA16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6508" y="988665"/>
              <a:ext cx="0" cy="86944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A988876-F6BB-4706-9B77-D5ECC146F5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0060" y="2767587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AE3A1B14-8532-43C9-BFDF-3646908EE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401" y="2346056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39A0E5EA-87A6-4D65-8913-36551351A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1921" y="2770828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68AE77B2-EE00-40B5-98A4-133326E18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5169" y="3185876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F7CF0AD9-59A6-4E38-8F52-45C09BB67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401" y="2326850"/>
              <a:ext cx="0" cy="86944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D1D2727D-481E-4C8F-ABE3-2317EAD6FF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96345" y="4053366"/>
              <a:ext cx="175249" cy="12481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EB9047D-D0FE-4E69-B7C6-ED5B0DD88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1761" y="364464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BFD25DDD-D622-4C39-9C8E-BF67226C2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5281" y="403050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A4382696-C479-4799-AB5B-5606C15AA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8529" y="448446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F75131BE-DD21-4B37-8C58-98C55F57B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1761" y="3625435"/>
              <a:ext cx="0" cy="86944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59CC0146-187E-422C-8328-12F6DDE7C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314" y="5394569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C27B631B-2025-4D2D-9DC7-7D2DA7C1F9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1927" y="4973038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01852A09-9A97-4A00-8724-491D2F165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5447" y="5397810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DAB48461-60E7-4CBA-9B28-BA0FC62A4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8695" y="5793402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B889C46F-5F01-4A02-996B-E9175EDFE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8695" y="4953832"/>
              <a:ext cx="3232" cy="859026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BF0C4481-B2BB-4A94-A640-63D979C1F781}"/>
                </a:ext>
              </a:extLst>
            </p:cNvPr>
            <p:cNvGrpSpPr/>
            <p:nvPr/>
          </p:nvGrpSpPr>
          <p:grpSpPr>
            <a:xfrm flipH="1">
              <a:off x="7769980" y="1428967"/>
              <a:ext cx="368794" cy="3959148"/>
              <a:chOff x="8772382" y="1420281"/>
              <a:chExt cx="368794" cy="3959148"/>
            </a:xfrm>
          </p:grpSpPr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749ED818-804A-4AF7-A25B-047C5C2B7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1519" y="1717188"/>
                <a:ext cx="20965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6096E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F255FDF1-E94C-427F-9C05-807F17041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2393" y="1420281"/>
                <a:ext cx="15912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6096E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FB26954-30E7-4284-B873-923924D08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31508" y="1420745"/>
                <a:ext cx="11" cy="3958684"/>
              </a:xfrm>
              <a:prstGeom prst="line">
                <a:avLst/>
              </a:prstGeom>
              <a:noFill/>
              <a:ln w="19050" cap="flat" cmpd="sng" algn="ctr">
                <a:solidFill>
                  <a:srgbClr val="6096E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DEFB5D4-925D-4882-8B88-A16B40F48A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8873" y="2769177"/>
                <a:ext cx="15912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6096E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6C5DF1F7-58E8-4F57-A20C-54B8ADB2C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5625" y="4040255"/>
                <a:ext cx="15912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6096E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4B739118-16B9-4744-8D6F-9766286F8C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2382" y="5379429"/>
                <a:ext cx="15912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6096E6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226519C7-6FDB-499A-A665-648F6EF64CB5}"/>
              </a:ext>
            </a:extLst>
          </p:cNvPr>
          <p:cNvGrpSpPr/>
          <p:nvPr/>
        </p:nvGrpSpPr>
        <p:grpSpPr>
          <a:xfrm>
            <a:off x="4020022" y="4013169"/>
            <a:ext cx="2952848" cy="587131"/>
            <a:chOff x="4085803" y="5632256"/>
            <a:chExt cx="3887354" cy="907306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4096713-D043-42E0-8246-5922AD8D3A00}"/>
                </a:ext>
              </a:extLst>
            </p:cNvPr>
            <p:cNvSpPr/>
            <p:nvPr/>
          </p:nvSpPr>
          <p:spPr>
            <a:xfrm>
              <a:off x="4085803" y="5632256"/>
              <a:ext cx="3887354" cy="907306"/>
            </a:xfrm>
            <a:prstGeom prst="rect">
              <a:avLst/>
            </a:prstGeom>
            <a:solidFill>
              <a:srgbClr val="56CA95">
                <a:lumMod val="20000"/>
                <a:lumOff val="80000"/>
              </a:srgbClr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DFAA513-76A0-40C2-9993-16801B1BFB8D}"/>
                </a:ext>
              </a:extLst>
            </p:cNvPr>
            <p:cNvGrpSpPr/>
            <p:nvPr/>
          </p:nvGrpSpPr>
          <p:grpSpPr>
            <a:xfrm>
              <a:off x="4186310" y="5689064"/>
              <a:ext cx="3732819" cy="781540"/>
              <a:chOff x="4186310" y="5689064"/>
              <a:chExt cx="3732819" cy="781540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4825F178-167E-4BA1-83CC-852EBD1ADDE7}"/>
                  </a:ext>
                </a:extLst>
              </p:cNvPr>
              <p:cNvSpPr/>
              <p:nvPr/>
            </p:nvSpPr>
            <p:spPr>
              <a:xfrm>
                <a:off x="4186310" y="5689064"/>
                <a:ext cx="844707" cy="360000"/>
              </a:xfrm>
              <a:prstGeom prst="rect">
                <a:avLst/>
              </a:prstGeom>
              <a:solidFill>
                <a:srgbClr val="11628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" dist="25400" dir="2700000" algn="tl" rotWithShape="0">
                  <a:srgbClr val="11816C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教室教学时空服务</a:t>
                </a: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0EC71C25-5A33-4A15-A28C-9B078C3BF062}"/>
                  </a:ext>
                </a:extLst>
              </p:cNvPr>
              <p:cNvSpPr/>
              <p:nvPr/>
            </p:nvSpPr>
            <p:spPr>
              <a:xfrm>
                <a:off x="4186310" y="6110604"/>
                <a:ext cx="844707" cy="360000"/>
              </a:xfrm>
              <a:prstGeom prst="rect">
                <a:avLst/>
              </a:prstGeom>
              <a:solidFill>
                <a:srgbClr val="11628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" dist="25400" dir="2700000" algn="tl" rotWithShape="0">
                  <a:srgbClr val="11816C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教室道具器物</a:t>
                </a: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3F2EFC9F-0F4B-49E1-9039-6520E59194DC}"/>
                  </a:ext>
                </a:extLst>
              </p:cNvPr>
              <p:cNvSpPr/>
              <p:nvPr/>
            </p:nvSpPr>
            <p:spPr>
              <a:xfrm>
                <a:off x="5141448" y="5697495"/>
                <a:ext cx="826580" cy="360000"/>
              </a:xfrm>
              <a:prstGeom prst="rect">
                <a:avLst/>
              </a:prstGeom>
              <a:solidFill>
                <a:srgbClr val="11628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" dist="25400" dir="2700000" algn="tl" rotWithShape="0">
                  <a:srgbClr val="11816C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教学辅助技术</a:t>
                </a: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8CDDCFB-DDA7-40AD-9A87-E1B3D9D1298E}"/>
                  </a:ext>
                </a:extLst>
              </p:cNvPr>
              <p:cNvSpPr/>
              <p:nvPr/>
            </p:nvSpPr>
            <p:spPr>
              <a:xfrm>
                <a:off x="5141448" y="6110604"/>
                <a:ext cx="836685" cy="360000"/>
              </a:xfrm>
              <a:prstGeom prst="rect">
                <a:avLst/>
              </a:prstGeom>
              <a:solidFill>
                <a:srgbClr val="11628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" dist="25400" dir="2700000" algn="tl" rotWithShape="0">
                  <a:srgbClr val="11816C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元宇宙</a:t>
                </a:r>
                <a:endParaRPr lang="en-US" altLang="zh-CN" sz="900" kern="0" dirty="0">
                  <a:solidFill>
                    <a:srgbClr val="FFFFFF"/>
                  </a:solidFill>
                  <a:latin typeface="Arial"/>
                  <a:ea typeface="微软雅黑"/>
                </a:endParaRPr>
              </a:p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课件</a:t>
                </a: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7EFC2447-010B-46FE-AAA5-D14EF4619020}"/>
                  </a:ext>
                </a:extLst>
              </p:cNvPr>
              <p:cNvSpPr/>
              <p:nvPr/>
            </p:nvSpPr>
            <p:spPr>
              <a:xfrm>
                <a:off x="6039952" y="5689064"/>
                <a:ext cx="943009" cy="360000"/>
              </a:xfrm>
              <a:prstGeom prst="rect">
                <a:avLst/>
              </a:prstGeom>
              <a:solidFill>
                <a:srgbClr val="11628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" dist="25400" dir="2700000" algn="tl" rotWithShape="0">
                  <a:srgbClr val="11816C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俱身式教室</a:t>
                </a:r>
                <a:endParaRPr lang="en-US" altLang="zh-CN" sz="800" kern="0" dirty="0">
                  <a:solidFill>
                    <a:srgbClr val="FFFFFF"/>
                  </a:solidFill>
                  <a:latin typeface="Arial"/>
                  <a:ea typeface="微软雅黑"/>
                </a:endParaRPr>
              </a:p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空间环境</a:t>
                </a: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AD16FBC4-F417-42B6-B4BC-66C0D161E382}"/>
                  </a:ext>
                </a:extLst>
              </p:cNvPr>
              <p:cNvSpPr/>
              <p:nvPr/>
            </p:nvSpPr>
            <p:spPr>
              <a:xfrm>
                <a:off x="6063671" y="6110604"/>
                <a:ext cx="913876" cy="360000"/>
              </a:xfrm>
              <a:prstGeom prst="rect">
                <a:avLst/>
              </a:prstGeom>
              <a:solidFill>
                <a:srgbClr val="11628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" dist="25400" dir="2700000" algn="tl" rotWithShape="0">
                  <a:srgbClr val="11816C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场景道具器物</a:t>
                </a: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54E9A5A-7A15-477C-BAC1-D74DEF0A7978}"/>
                  </a:ext>
                </a:extLst>
              </p:cNvPr>
              <p:cNvSpPr/>
              <p:nvPr/>
            </p:nvSpPr>
            <p:spPr>
              <a:xfrm>
                <a:off x="7021469" y="5699157"/>
                <a:ext cx="897660" cy="360000"/>
              </a:xfrm>
              <a:prstGeom prst="rect">
                <a:avLst/>
              </a:prstGeom>
              <a:solidFill>
                <a:srgbClr val="11628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" dist="25400" dir="2700000" algn="tl" rotWithShape="0">
                  <a:srgbClr val="11816C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沉浸式</a:t>
                </a:r>
                <a:endParaRPr lang="en-US" altLang="zh-CN" sz="900" kern="0" dirty="0">
                  <a:solidFill>
                    <a:srgbClr val="FFFFFF"/>
                  </a:solidFill>
                  <a:latin typeface="Arial"/>
                  <a:ea typeface="微软雅黑"/>
                </a:endParaRPr>
              </a:p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交互技术</a:t>
                </a: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05041DC4-163B-4CB7-9205-78967AB82083}"/>
                  </a:ext>
                </a:extLst>
              </p:cNvPr>
              <p:cNvSpPr/>
              <p:nvPr/>
            </p:nvSpPr>
            <p:spPr>
              <a:xfrm>
                <a:off x="7031575" y="6100261"/>
                <a:ext cx="887554" cy="360000"/>
              </a:xfrm>
              <a:prstGeom prst="rect">
                <a:avLst/>
              </a:prstGeom>
              <a:solidFill>
                <a:srgbClr val="11628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" dist="25400" dir="2700000" algn="tl" rotWithShape="0">
                  <a:srgbClr val="11816C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76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教学对象模型</a:t>
                </a:r>
              </a:p>
            </p:txBody>
          </p:sp>
        </p:grp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77B30392-E62D-46E1-A2C6-3A92FAEB2D9F}"/>
              </a:ext>
            </a:extLst>
          </p:cNvPr>
          <p:cNvSpPr txBox="1"/>
          <p:nvPr/>
        </p:nvSpPr>
        <p:spPr>
          <a:xfrm>
            <a:off x="7000425" y="925271"/>
            <a:ext cx="2056595" cy="230832"/>
          </a:xfrm>
          <a:prstGeom prst="rect">
            <a:avLst/>
          </a:prstGeom>
          <a:solidFill>
            <a:srgbClr val="56CA95">
              <a:lumMod val="20000"/>
              <a:lumOff val="80000"/>
            </a:srgbClr>
          </a:solidFill>
          <a:ln>
            <a:solidFill>
              <a:srgbClr val="6096E6">
                <a:lumMod val="75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kern="0" dirty="0">
                <a:solidFill>
                  <a:srgbClr val="000000"/>
                </a:solidFill>
                <a:latin typeface="Arial"/>
                <a:ea typeface="微软雅黑"/>
              </a:rPr>
              <a:t>课前定制、课中启动使用、课后服务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800E266-81EB-43CD-96EF-01CAEDD1B7C9}"/>
              </a:ext>
            </a:extLst>
          </p:cNvPr>
          <p:cNvSpPr txBox="1"/>
          <p:nvPr/>
        </p:nvSpPr>
        <p:spPr>
          <a:xfrm>
            <a:off x="2091333" y="908558"/>
            <a:ext cx="1883116" cy="230832"/>
          </a:xfrm>
          <a:prstGeom prst="rect">
            <a:avLst/>
          </a:prstGeom>
          <a:solidFill>
            <a:srgbClr val="56CA95">
              <a:lumMod val="20000"/>
              <a:lumOff val="80000"/>
            </a:srgbClr>
          </a:solidFill>
          <a:ln>
            <a:solidFill>
              <a:srgbClr val="6096E6">
                <a:lumMod val="75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kern="0" dirty="0">
                <a:solidFill>
                  <a:srgbClr val="000000"/>
                </a:solidFill>
                <a:latin typeface="Arial"/>
                <a:ea typeface="微软雅黑"/>
              </a:rPr>
              <a:t>注册、参与、教学、服务、管理</a:t>
            </a: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1AD15511-991C-4052-BEB9-49232795E06C}"/>
              </a:ext>
            </a:extLst>
          </p:cNvPr>
          <p:cNvGrpSpPr/>
          <p:nvPr/>
        </p:nvGrpSpPr>
        <p:grpSpPr>
          <a:xfrm>
            <a:off x="5384452" y="2625742"/>
            <a:ext cx="314782" cy="1218698"/>
            <a:chOff x="5767078" y="3724697"/>
            <a:chExt cx="419709" cy="1883277"/>
          </a:xfrm>
        </p:grpSpPr>
        <p:sp>
          <p:nvSpPr>
            <p:cNvPr id="142" name="箭头: 上 141">
              <a:extLst>
                <a:ext uri="{FF2B5EF4-FFF2-40B4-BE49-F238E27FC236}">
                  <a16:creationId xmlns:a16="http://schemas.microsoft.com/office/drawing/2014/main" id="{B9904D5E-D0D2-45E6-8C03-59C3697EAE38}"/>
                </a:ext>
              </a:extLst>
            </p:cNvPr>
            <p:cNvSpPr/>
            <p:nvPr/>
          </p:nvSpPr>
          <p:spPr>
            <a:xfrm>
              <a:off x="5775803" y="3724697"/>
              <a:ext cx="410984" cy="1843992"/>
            </a:xfrm>
            <a:prstGeom prst="upArrow">
              <a:avLst/>
            </a:prstGeom>
            <a:solidFill>
              <a:srgbClr val="56CA95">
                <a:lumMod val="20000"/>
                <a:lumOff val="80000"/>
              </a:srgbClr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63F0BD10-F541-4615-B377-463E8B60B293}"/>
                </a:ext>
              </a:extLst>
            </p:cNvPr>
            <p:cNvSpPr txBox="1"/>
            <p:nvPr/>
          </p:nvSpPr>
          <p:spPr>
            <a:xfrm>
              <a:off x="5767078" y="3939365"/>
              <a:ext cx="389850" cy="166860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700" b="1" kern="0" dirty="0">
                  <a:solidFill>
                    <a:srgbClr val="000000"/>
                  </a:solidFill>
                  <a:latin typeface="Arial"/>
                  <a:ea typeface="微软雅黑"/>
                </a:rPr>
                <a:t>设施、配置、场景、支持</a:t>
              </a:r>
            </a:p>
          </p:txBody>
        </p:sp>
      </p:grpSp>
      <p:pic>
        <p:nvPicPr>
          <p:cNvPr id="144" name="Picture 2" descr="想要为元宇宙做设计，这些可以帮到你 | 译文 | 人人都是产品经理">
            <a:extLst>
              <a:ext uri="{FF2B5EF4-FFF2-40B4-BE49-F238E27FC236}">
                <a16:creationId xmlns:a16="http://schemas.microsoft.com/office/drawing/2014/main" id="{C159BDA8-CD7D-4071-A15C-314F99EF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5" y="876804"/>
            <a:ext cx="1889007" cy="104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id="{2DE82C39-C571-423A-9830-C922CA6EF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8" y="2047088"/>
            <a:ext cx="1874821" cy="1223705"/>
          </a:xfrm>
          <a:prstGeom prst="rect">
            <a:avLst/>
          </a:prstGeom>
        </p:spPr>
      </p:pic>
      <p:pic>
        <p:nvPicPr>
          <p:cNvPr id="146" name="图片 145">
            <a:extLst>
              <a:ext uri="{FF2B5EF4-FFF2-40B4-BE49-F238E27FC236}">
                <a16:creationId xmlns:a16="http://schemas.microsoft.com/office/drawing/2014/main" id="{9D13A4D1-8045-40B7-A9F5-2DD913AA6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74" y="3369103"/>
            <a:ext cx="1885639" cy="1140731"/>
          </a:xfrm>
          <a:prstGeom prst="rect">
            <a:avLst/>
          </a:prstGeom>
        </p:spPr>
      </p:pic>
      <p:grpSp>
        <p:nvGrpSpPr>
          <p:cNvPr id="57350" name="组合 57349">
            <a:extLst>
              <a:ext uri="{FF2B5EF4-FFF2-40B4-BE49-F238E27FC236}">
                <a16:creationId xmlns:a16="http://schemas.microsoft.com/office/drawing/2014/main" id="{62D1F66F-0760-40B7-BB60-0FA1599D1262}"/>
              </a:ext>
            </a:extLst>
          </p:cNvPr>
          <p:cNvGrpSpPr/>
          <p:nvPr/>
        </p:nvGrpSpPr>
        <p:grpSpPr>
          <a:xfrm>
            <a:off x="3743258" y="1011321"/>
            <a:ext cx="3407996" cy="1060805"/>
            <a:chOff x="4991011" y="1348428"/>
            <a:chExt cx="4543994" cy="141440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B22844F-E82B-4A5B-B7B5-33E68BB7D187}"/>
                </a:ext>
              </a:extLst>
            </p:cNvPr>
            <p:cNvSpPr txBox="1"/>
            <p:nvPr/>
          </p:nvSpPr>
          <p:spPr>
            <a:xfrm>
              <a:off x="5039930" y="1348428"/>
              <a:ext cx="1490152" cy="400109"/>
            </a:xfrm>
            <a:prstGeom prst="rect">
              <a:avLst/>
            </a:prstGeom>
            <a:solidFill>
              <a:srgbClr val="99FF33"/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345" name="直接箭头连接符 57344">
              <a:extLst>
                <a:ext uri="{FF2B5EF4-FFF2-40B4-BE49-F238E27FC236}">
                  <a16:creationId xmlns:a16="http://schemas.microsoft.com/office/drawing/2014/main" id="{F87EF3AC-AC5C-4E5C-87A0-86E48BEEDDB7}"/>
                </a:ext>
              </a:extLst>
            </p:cNvPr>
            <p:cNvCxnSpPr>
              <a:cxnSpLocks/>
              <a:stCxn id="2" idx="3"/>
            </p:cNvCxnSpPr>
            <p:nvPr/>
          </p:nvCxnSpPr>
          <p:spPr bwMode="auto">
            <a:xfrm>
              <a:off x="6530081" y="1548483"/>
              <a:ext cx="3004924" cy="41232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849AE533-64F5-49FC-8CDF-5FEA5F9B0B1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90172" y="1733514"/>
              <a:ext cx="1277557" cy="102932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BDFC8867-17DC-48DC-AD83-542E727004C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91011" y="1736813"/>
              <a:ext cx="328964" cy="16032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90970A2C-1CE2-4BCA-8E6E-0D9D60E4D837}"/>
              </a:ext>
            </a:extLst>
          </p:cNvPr>
          <p:cNvGrpSpPr/>
          <p:nvPr/>
        </p:nvGrpSpPr>
        <p:grpSpPr>
          <a:xfrm>
            <a:off x="3761937" y="1708220"/>
            <a:ext cx="3404847" cy="1509703"/>
            <a:chOff x="4798157" y="-254587"/>
            <a:chExt cx="4539796" cy="2012936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BED8E053-EDC7-400B-8B7A-7C34B37E474B}"/>
                </a:ext>
              </a:extLst>
            </p:cNvPr>
            <p:cNvSpPr txBox="1"/>
            <p:nvPr/>
          </p:nvSpPr>
          <p:spPr>
            <a:xfrm>
              <a:off x="4904220" y="1358240"/>
              <a:ext cx="1490152" cy="400109"/>
            </a:xfrm>
            <a:prstGeom prst="rect">
              <a:avLst/>
            </a:prstGeom>
            <a:solidFill>
              <a:srgbClr val="99FF33"/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师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BE9268DF-040B-4C4B-879C-D1CE41D80DF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72427" y="-254587"/>
              <a:ext cx="3265526" cy="163264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294513C0-229C-4FFD-BEFF-36213F1996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50195" y="643276"/>
              <a:ext cx="1210697" cy="71692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3EB48C4E-5484-4C13-AE09-CA2FB36647F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798157" y="870305"/>
              <a:ext cx="434745" cy="50588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7357" name="组合 57356">
            <a:extLst>
              <a:ext uri="{FF2B5EF4-FFF2-40B4-BE49-F238E27FC236}">
                <a16:creationId xmlns:a16="http://schemas.microsoft.com/office/drawing/2014/main" id="{189061D6-FE9D-43FB-964F-8B18D8DEC4F1}"/>
              </a:ext>
            </a:extLst>
          </p:cNvPr>
          <p:cNvGrpSpPr/>
          <p:nvPr/>
        </p:nvGrpSpPr>
        <p:grpSpPr>
          <a:xfrm>
            <a:off x="4096367" y="1296717"/>
            <a:ext cx="346905" cy="1634588"/>
            <a:chOff x="5461822" y="1728956"/>
            <a:chExt cx="462540" cy="2179450"/>
          </a:xfrm>
        </p:grpSpPr>
        <p:sp>
          <p:nvSpPr>
            <p:cNvPr id="57355" name="箭头: 上下 57354">
              <a:extLst>
                <a:ext uri="{FF2B5EF4-FFF2-40B4-BE49-F238E27FC236}">
                  <a16:creationId xmlns:a16="http://schemas.microsoft.com/office/drawing/2014/main" id="{FC21D8FA-87EA-423D-87FC-B93187CB73B2}"/>
                </a:ext>
              </a:extLst>
            </p:cNvPr>
            <p:cNvSpPr/>
            <p:nvPr/>
          </p:nvSpPr>
          <p:spPr bwMode="auto">
            <a:xfrm>
              <a:off x="5461822" y="1728956"/>
              <a:ext cx="427411" cy="2179450"/>
            </a:xfrm>
            <a:prstGeom prst="upDownArrow">
              <a:avLst/>
            </a:prstGeom>
            <a:solidFill>
              <a:srgbClr val="99FF99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kumimoji="1" lang="zh-CN" altLang="en-US" sz="1800"/>
            </a:p>
          </p:txBody>
        </p:sp>
        <p:sp>
          <p:nvSpPr>
            <p:cNvPr id="57356" name="文本框 57355">
              <a:extLst>
                <a:ext uri="{FF2B5EF4-FFF2-40B4-BE49-F238E27FC236}">
                  <a16:creationId xmlns:a16="http://schemas.microsoft.com/office/drawing/2014/main" id="{BE83AA39-9772-4D73-8640-5460264E0888}"/>
                </a:ext>
              </a:extLst>
            </p:cNvPr>
            <p:cNvSpPr txBox="1"/>
            <p:nvPr/>
          </p:nvSpPr>
          <p:spPr>
            <a:xfrm>
              <a:off x="5462697" y="2391221"/>
              <a:ext cx="461665" cy="84125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50" dirty="0">
                  <a:latin typeface="黑体" panose="02010609060101010101" pitchFamily="49" charset="-122"/>
                  <a:ea typeface="黑体" panose="02010609060101010101" pitchFamily="49" charset="-122"/>
                </a:rPr>
                <a:t>学 与 教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20475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5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文本框 127">
            <a:extLst>
              <a:ext uri="{FF2B5EF4-FFF2-40B4-BE49-F238E27FC236}">
                <a16:creationId xmlns:a16="http://schemas.microsoft.com/office/drawing/2014/main" id="{6B86C5F0-A59D-42D3-B3F5-02A6AE1040CD}"/>
              </a:ext>
            </a:extLst>
          </p:cNvPr>
          <p:cNvSpPr txBox="1"/>
          <p:nvPr/>
        </p:nvSpPr>
        <p:spPr>
          <a:xfrm>
            <a:off x="1214558" y="72193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zh-CN" altLang="en-US" sz="1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虚拟空间</a:t>
            </a:r>
          </a:p>
        </p:txBody>
      </p:sp>
      <p:sp>
        <p:nvSpPr>
          <p:cNvPr id="153" name="文本占位符 5"/>
          <p:cNvSpPr txBox="1"/>
          <p:nvPr/>
        </p:nvSpPr>
        <p:spPr>
          <a:xfrm>
            <a:off x="953056" y="281145"/>
            <a:ext cx="5828066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866" tIns="33338" rIns="67866" bIns="33338">
            <a:spAutoFit/>
          </a:bodyPr>
          <a:lstStyle>
            <a:defPPr>
              <a:defRPr lang="zh-CN"/>
            </a:defPPr>
            <a:lvl1pPr>
              <a:buClrTx/>
              <a:buSzTx/>
              <a:buFont typeface="Monotype Sorts" charset="2"/>
              <a:defRPr kumimoji="1" sz="2100" b="1" i="1" u="sng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仿宋体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latin typeface="Book Antiqua" panose="02040602050305030304" pitchFamily="18" charset="0"/>
              </a:defRPr>
            </a:lvl5pPr>
            <a:lvl6pPr marL="2514600" indent="-228600" eaLnBrk="0" hangingPunct="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latin typeface="Book Antiqua" panose="02040602050305030304" pitchFamily="18" charset="0"/>
              </a:defRPr>
            </a:lvl6pPr>
            <a:lvl7pPr marL="2971800" indent="-228600" eaLnBrk="0" hangingPunct="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latin typeface="Book Antiqua" panose="02040602050305030304" pitchFamily="18" charset="0"/>
              </a:defRPr>
            </a:lvl7pPr>
            <a:lvl8pPr marL="3429000" indent="-228600" eaLnBrk="0" hangingPunct="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latin typeface="Book Antiqua" panose="02040602050305030304" pitchFamily="18" charset="0"/>
              </a:defRPr>
            </a:lvl8pPr>
            <a:lvl9pPr marL="3886200" indent="-228600" eaLnBrk="0" hangingPunct="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latin typeface="Book Antiqua" panose="02040602050305030304" pitchFamily="18" charset="0"/>
              </a:defRPr>
            </a:lvl9pPr>
          </a:lstStyle>
          <a:p>
            <a:r>
              <a:rPr lang="zh-CN" altLang="en-US" dirty="0"/>
              <a:t>元宇宙教室与元宇宙课的教学服务</a:t>
            </a:r>
          </a:p>
        </p:txBody>
      </p:sp>
      <p:pic>
        <p:nvPicPr>
          <p:cNvPr id="196" name="Picture 2" descr="想要为元宇宙做设计，这些可以帮到你 | 译文 | 人人都是产品经理">
            <a:extLst>
              <a:ext uri="{FF2B5EF4-FFF2-40B4-BE49-F238E27FC236}">
                <a16:creationId xmlns:a16="http://schemas.microsoft.com/office/drawing/2014/main" id="{EFE45286-CFB9-4031-85EE-1DA50078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15" y="1448835"/>
            <a:ext cx="1803601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E8858D5-082A-4D28-B178-92C1C27F9E17}"/>
              </a:ext>
            </a:extLst>
          </p:cNvPr>
          <p:cNvGrpSpPr/>
          <p:nvPr/>
        </p:nvGrpSpPr>
        <p:grpSpPr>
          <a:xfrm>
            <a:off x="2469752" y="1448663"/>
            <a:ext cx="2827520" cy="1513194"/>
            <a:chOff x="3991824" y="818512"/>
            <a:chExt cx="3770026" cy="2338371"/>
          </a:xfrm>
        </p:grpSpPr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8435D5EF-DFA3-43F0-9707-1D064E7568DF}"/>
                </a:ext>
              </a:extLst>
            </p:cNvPr>
            <p:cNvSpPr txBox="1"/>
            <p:nvPr/>
          </p:nvSpPr>
          <p:spPr>
            <a:xfrm>
              <a:off x="4946593" y="830046"/>
              <a:ext cx="1862048" cy="463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b="1" kern="0" dirty="0">
                  <a:solidFill>
                    <a:prstClr val="white"/>
                  </a:solidFill>
                  <a:latin typeface="Arial"/>
                  <a:ea typeface="微软雅黑"/>
                </a:rPr>
                <a:t>未来元宇宙教室</a:t>
              </a:r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37C68AE0-C126-4BE8-B0D2-E0078126B2BB}"/>
                </a:ext>
              </a:extLst>
            </p:cNvPr>
            <p:cNvSpPr/>
            <p:nvPr/>
          </p:nvSpPr>
          <p:spPr>
            <a:xfrm>
              <a:off x="4717003" y="2704291"/>
              <a:ext cx="2374460" cy="445446"/>
            </a:xfrm>
            <a:prstGeom prst="rect">
              <a:avLst/>
            </a:prstGeom>
            <a:solidFill>
              <a:srgbClr val="6096E6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B16CA80D-C333-4556-947C-4B0F456972EC}"/>
                </a:ext>
              </a:extLst>
            </p:cNvPr>
            <p:cNvSpPr txBox="1"/>
            <p:nvPr/>
          </p:nvSpPr>
          <p:spPr>
            <a:xfrm>
              <a:off x="5088810" y="2693160"/>
              <a:ext cx="1695336" cy="463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教室</a:t>
              </a:r>
              <a:r>
                <a:rPr lang="en-US" altLang="zh-CN" sz="135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1350" b="1" kern="0" dirty="0">
                  <a:solidFill>
                    <a:srgbClr val="FFFFFF"/>
                  </a:solidFill>
                  <a:latin typeface="Arial"/>
                  <a:ea typeface="微软雅黑"/>
                </a:rPr>
                <a:t>场景形态</a:t>
              </a:r>
            </a:p>
          </p:txBody>
        </p: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1B8253A7-20D0-4DB4-8538-8DAC489BD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376" y="2561185"/>
              <a:ext cx="0" cy="155482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E30A2A6B-5889-4738-AC30-CF28F3AD3D4C}"/>
                </a:ext>
              </a:extLst>
            </p:cNvPr>
            <p:cNvSpPr/>
            <p:nvPr/>
          </p:nvSpPr>
          <p:spPr>
            <a:xfrm>
              <a:off x="3991824" y="822355"/>
              <a:ext cx="537605" cy="1819983"/>
            </a:xfrm>
            <a:prstGeom prst="rect">
              <a:avLst/>
            </a:prstGeom>
            <a:solidFill>
              <a:srgbClr val="6096E6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30B55060-4236-4A9F-A427-1222F135FCF7}"/>
                </a:ext>
              </a:extLst>
            </p:cNvPr>
            <p:cNvSpPr txBox="1"/>
            <p:nvPr/>
          </p:nvSpPr>
          <p:spPr>
            <a:xfrm>
              <a:off x="4085541" y="858873"/>
              <a:ext cx="396292" cy="1747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bg1"/>
                  </a:solidFill>
                </a:defRPr>
              </a:lvl1pPr>
            </a:lstStyle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人物</a:t>
              </a:r>
              <a:r>
                <a:rPr lang="en-US" altLang="zh-CN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角色</a:t>
              </a: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30BA5A38-37BB-4C40-8B3C-D7471D550C46}"/>
                </a:ext>
              </a:extLst>
            </p:cNvPr>
            <p:cNvSpPr/>
            <p:nvPr/>
          </p:nvSpPr>
          <p:spPr>
            <a:xfrm>
              <a:off x="7224245" y="818512"/>
              <a:ext cx="537605" cy="1819983"/>
            </a:xfrm>
            <a:prstGeom prst="rect">
              <a:avLst/>
            </a:prstGeom>
            <a:solidFill>
              <a:srgbClr val="6096E6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99F81A38-7C82-4DB5-B31D-BC3E73B45DB2}"/>
                </a:ext>
              </a:extLst>
            </p:cNvPr>
            <p:cNvSpPr txBox="1"/>
            <p:nvPr/>
          </p:nvSpPr>
          <p:spPr>
            <a:xfrm>
              <a:off x="7308921" y="846944"/>
              <a:ext cx="396292" cy="1747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bg1"/>
                  </a:solidFill>
                </a:defRPr>
              </a:lvl1pPr>
            </a:lstStyle>
            <a:p>
              <a:pPr algn="ctr"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课程</a:t>
              </a:r>
              <a:r>
                <a:rPr lang="en-US" altLang="zh-CN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/</a:t>
              </a:r>
              <a:r>
                <a:rPr lang="zh-CN" altLang="en-US" sz="1350" kern="0" dirty="0">
                  <a:solidFill>
                    <a:srgbClr val="FFFFFF"/>
                  </a:solidFill>
                  <a:latin typeface="Arial"/>
                  <a:ea typeface="微软雅黑"/>
                </a:rPr>
                <a:t>内容</a:t>
              </a:r>
            </a:p>
          </p:txBody>
        </p: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8EB3033D-D39F-4154-94B7-3266CD526797}"/>
                </a:ext>
              </a:extLst>
            </p:cNvPr>
            <p:cNvCxnSpPr>
              <a:cxnSpLocks/>
            </p:cNvCxnSpPr>
            <p:nvPr/>
          </p:nvCxnSpPr>
          <p:spPr>
            <a:xfrm>
              <a:off x="7084575" y="1731821"/>
              <a:ext cx="159126" cy="0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9D8FA3FA-238E-422F-9E23-9B3F0F379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9429" y="1731821"/>
              <a:ext cx="187574" cy="1"/>
            </a:xfrm>
            <a:prstGeom prst="line">
              <a:avLst/>
            </a:prstGeom>
            <a:noFill/>
            <a:ln w="190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</p:grpSp>
      <p:pic>
        <p:nvPicPr>
          <p:cNvPr id="208" name="图片 16">
            <a:extLst>
              <a:ext uri="{FF2B5EF4-FFF2-40B4-BE49-F238E27FC236}">
                <a16:creationId xmlns:a16="http://schemas.microsoft.com/office/drawing/2014/main" id="{6EE2DE5A-9669-4FE9-AC29-0EBADCFB9B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1" y="1029925"/>
            <a:ext cx="1223081" cy="70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" name="文本框 208">
            <a:extLst>
              <a:ext uri="{FF2B5EF4-FFF2-40B4-BE49-F238E27FC236}">
                <a16:creationId xmlns:a16="http://schemas.microsoft.com/office/drawing/2014/main" id="{3D6652F4-77F3-416C-871B-9B85E2F957BA}"/>
              </a:ext>
            </a:extLst>
          </p:cNvPr>
          <p:cNvSpPr txBox="1"/>
          <p:nvPr/>
        </p:nvSpPr>
        <p:spPr>
          <a:xfrm>
            <a:off x="685152" y="567000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1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200"/>
              <a:t>实</a:t>
            </a:r>
            <a:r>
              <a:rPr lang="en-US" altLang="zh-CN" sz="1200" dirty="0"/>
              <a:t>/</a:t>
            </a:r>
            <a:r>
              <a:rPr lang="zh-CN" altLang="en-US" sz="1200" dirty="0"/>
              <a:t>虚界面</a:t>
            </a: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5150CC4A-142C-4F8C-BFB7-49F7C73782EC}"/>
              </a:ext>
            </a:extLst>
          </p:cNvPr>
          <p:cNvSpPr txBox="1"/>
          <p:nvPr/>
        </p:nvSpPr>
        <p:spPr>
          <a:xfrm>
            <a:off x="6340087" y="566809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1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200" dirty="0"/>
              <a:t>课</a:t>
            </a:r>
            <a:r>
              <a:rPr lang="en-US" altLang="zh-CN" sz="1200" dirty="0"/>
              <a:t>/</a:t>
            </a:r>
            <a:r>
              <a:rPr lang="zh-CN" altLang="en-US" sz="1200" dirty="0"/>
              <a:t>场界面</a:t>
            </a:r>
          </a:p>
        </p:txBody>
      </p:sp>
      <p:pic>
        <p:nvPicPr>
          <p:cNvPr id="211" name="图片 210">
            <a:extLst>
              <a:ext uri="{FF2B5EF4-FFF2-40B4-BE49-F238E27FC236}">
                <a16:creationId xmlns:a16="http://schemas.microsoft.com/office/drawing/2014/main" id="{60E4FDFB-48D1-47E6-A0F3-21CC91E94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53" y="2539945"/>
            <a:ext cx="1223083" cy="687749"/>
          </a:xfrm>
          <a:prstGeom prst="rect">
            <a:avLst/>
          </a:prstGeom>
        </p:spPr>
      </p:pic>
      <p:pic>
        <p:nvPicPr>
          <p:cNvPr id="212" name="图片 211">
            <a:extLst>
              <a:ext uri="{FF2B5EF4-FFF2-40B4-BE49-F238E27FC236}">
                <a16:creationId xmlns:a16="http://schemas.microsoft.com/office/drawing/2014/main" id="{FD86FC52-4BC0-46B1-9D45-001CBB7CC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11" y="1800147"/>
            <a:ext cx="1216183" cy="704501"/>
          </a:xfrm>
          <a:prstGeom prst="rect">
            <a:avLst/>
          </a:prstGeom>
        </p:spPr>
      </p:pic>
      <p:cxnSp>
        <p:nvCxnSpPr>
          <p:cNvPr id="213" name="直接连接符 212">
            <a:extLst>
              <a:ext uri="{FF2B5EF4-FFF2-40B4-BE49-F238E27FC236}">
                <a16:creationId xmlns:a16="http://schemas.microsoft.com/office/drawing/2014/main" id="{B2ED8B1B-AACE-42C8-BED4-F2699C8AAF32}"/>
              </a:ext>
            </a:extLst>
          </p:cNvPr>
          <p:cNvCxnSpPr/>
          <p:nvPr/>
        </p:nvCxnSpPr>
        <p:spPr bwMode="auto">
          <a:xfrm>
            <a:off x="990813" y="887936"/>
            <a:ext cx="0" cy="237505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4" name="右大括号 213">
            <a:extLst>
              <a:ext uri="{FF2B5EF4-FFF2-40B4-BE49-F238E27FC236}">
                <a16:creationId xmlns:a16="http://schemas.microsoft.com/office/drawing/2014/main" id="{A67116BF-B7E8-4CC2-A4FC-AD6DADE2B709}"/>
              </a:ext>
            </a:extLst>
          </p:cNvPr>
          <p:cNvSpPr/>
          <p:nvPr/>
        </p:nvSpPr>
        <p:spPr bwMode="auto">
          <a:xfrm>
            <a:off x="1661888" y="1357354"/>
            <a:ext cx="263483" cy="927638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>
              <a:defRPr/>
            </a:pPr>
            <a:endParaRPr kumimoji="1" lang="zh-CN" altLang="en-US" sz="1800">
              <a:solidFill>
                <a:srgbClr val="000000"/>
              </a:solidFill>
            </a:endParaRPr>
          </a:p>
        </p:txBody>
      </p: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60D717E7-4F6F-4815-B272-20B4647EC73E}"/>
              </a:ext>
            </a:extLst>
          </p:cNvPr>
          <p:cNvCxnSpPr>
            <a:stCxn id="214" idx="1"/>
          </p:cNvCxnSpPr>
          <p:nvPr/>
        </p:nvCxnSpPr>
        <p:spPr bwMode="auto">
          <a:xfrm flipV="1">
            <a:off x="1925370" y="1821172"/>
            <a:ext cx="544382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6" name="文本框 215">
            <a:extLst>
              <a:ext uri="{FF2B5EF4-FFF2-40B4-BE49-F238E27FC236}">
                <a16:creationId xmlns:a16="http://schemas.microsoft.com/office/drawing/2014/main" id="{21DD0F4E-5EB0-40E9-AD46-6A569E1BC180}"/>
              </a:ext>
            </a:extLst>
          </p:cNvPr>
          <p:cNvSpPr txBox="1"/>
          <p:nvPr/>
        </p:nvSpPr>
        <p:spPr>
          <a:xfrm>
            <a:off x="1816291" y="158245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zh-CN" altLang="en-US" sz="1050" b="1" dirty="0"/>
              <a:t>虚拟学生</a:t>
            </a:r>
          </a:p>
        </p:txBody>
      </p: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B8443489-0493-4F03-A9B5-C4C353075B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649334" y="2347000"/>
            <a:ext cx="820418" cy="536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8" name="文本框 217">
            <a:extLst>
              <a:ext uri="{FF2B5EF4-FFF2-40B4-BE49-F238E27FC236}">
                <a16:creationId xmlns:a16="http://schemas.microsoft.com/office/drawing/2014/main" id="{5035A7C9-5592-4D73-B49D-485A4DD785C7}"/>
              </a:ext>
            </a:extLst>
          </p:cNvPr>
          <p:cNvSpPr txBox="1"/>
          <p:nvPr/>
        </p:nvSpPr>
        <p:spPr>
          <a:xfrm rot="19589488">
            <a:off x="1597105" y="242133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zh-CN" altLang="en-US" sz="1050" b="1" dirty="0"/>
              <a:t>虚拟教师</a:t>
            </a:r>
          </a:p>
        </p:txBody>
      </p:sp>
      <p:pic>
        <p:nvPicPr>
          <p:cNvPr id="219" name="图片 218">
            <a:extLst>
              <a:ext uri="{FF2B5EF4-FFF2-40B4-BE49-F238E27FC236}">
                <a16:creationId xmlns:a16="http://schemas.microsoft.com/office/drawing/2014/main" id="{3AC8AF08-CE1D-4E81-86F0-B4F23C88C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654" y="1186586"/>
            <a:ext cx="1545498" cy="763286"/>
          </a:xfrm>
          <a:prstGeom prst="rect">
            <a:avLst/>
          </a:prstGeom>
        </p:spPr>
      </p:pic>
      <p:pic>
        <p:nvPicPr>
          <p:cNvPr id="220" name="图片 219">
            <a:extLst>
              <a:ext uri="{FF2B5EF4-FFF2-40B4-BE49-F238E27FC236}">
                <a16:creationId xmlns:a16="http://schemas.microsoft.com/office/drawing/2014/main" id="{D742B16B-3012-4C72-9842-29EC75473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266" y="2063826"/>
            <a:ext cx="1548090" cy="856460"/>
          </a:xfrm>
          <a:prstGeom prst="rect">
            <a:avLst/>
          </a:prstGeom>
        </p:spPr>
      </p:pic>
      <p:pic>
        <p:nvPicPr>
          <p:cNvPr id="221" name="图片 220">
            <a:extLst>
              <a:ext uri="{FF2B5EF4-FFF2-40B4-BE49-F238E27FC236}">
                <a16:creationId xmlns:a16="http://schemas.microsoft.com/office/drawing/2014/main" id="{E4FFF060-C203-4010-879C-6D4CF227F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685" y="2075463"/>
            <a:ext cx="1551784" cy="844823"/>
          </a:xfrm>
          <a:prstGeom prst="rect">
            <a:avLst/>
          </a:prstGeom>
        </p:spPr>
      </p:pic>
      <p:pic>
        <p:nvPicPr>
          <p:cNvPr id="222" name="图片 221">
            <a:extLst>
              <a:ext uri="{FF2B5EF4-FFF2-40B4-BE49-F238E27FC236}">
                <a16:creationId xmlns:a16="http://schemas.microsoft.com/office/drawing/2014/main" id="{2AB9BDB5-1638-4F14-8CDF-019F7DBB6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4461" y="1164114"/>
            <a:ext cx="1545496" cy="771539"/>
          </a:xfrm>
          <a:prstGeom prst="rect">
            <a:avLst/>
          </a:prstGeom>
        </p:spPr>
      </p:pic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3365FC90-149B-4B12-AC89-8EC6F2719077}"/>
              </a:ext>
            </a:extLst>
          </p:cNvPr>
          <p:cNvCxnSpPr/>
          <p:nvPr/>
        </p:nvCxnSpPr>
        <p:spPr bwMode="auto">
          <a:xfrm>
            <a:off x="6714765" y="887936"/>
            <a:ext cx="0" cy="237505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4" name="文本框 223">
            <a:extLst>
              <a:ext uri="{FF2B5EF4-FFF2-40B4-BE49-F238E27FC236}">
                <a16:creationId xmlns:a16="http://schemas.microsoft.com/office/drawing/2014/main" id="{884F39A1-5A13-47B9-B949-BCC288EB2C43}"/>
              </a:ext>
            </a:extLst>
          </p:cNvPr>
          <p:cNvSpPr txBox="1"/>
          <p:nvPr/>
        </p:nvSpPr>
        <p:spPr>
          <a:xfrm>
            <a:off x="2938045" y="647397"/>
            <a:ext cx="19159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zh-CN" altLang="en-US" sz="1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元宇宙虚拟教室场所</a:t>
            </a: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82E3D6B7-C85D-44C8-B3AE-3438E6AAF676}"/>
              </a:ext>
            </a:extLst>
          </p:cNvPr>
          <p:cNvSpPr txBox="1"/>
          <p:nvPr/>
        </p:nvSpPr>
        <p:spPr>
          <a:xfrm>
            <a:off x="7511817" y="766275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zh-CN" altLang="en-US" sz="1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课程内容场景</a:t>
            </a: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F2C6EF04-C005-4D23-8FBF-BF4D509AFCF5}"/>
              </a:ext>
            </a:extLst>
          </p:cNvPr>
          <p:cNvSpPr txBox="1"/>
          <p:nvPr/>
        </p:nvSpPr>
        <p:spPr>
          <a:xfrm>
            <a:off x="14868" y="69633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zh-CN" altLang="en-US" sz="1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现实世界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8913C63E-D323-4FFE-82A0-51BFF7276E35}"/>
              </a:ext>
            </a:extLst>
          </p:cNvPr>
          <p:cNvSpPr txBox="1"/>
          <p:nvPr/>
        </p:nvSpPr>
        <p:spPr>
          <a:xfrm>
            <a:off x="4934797" y="679198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1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200" dirty="0">
                <a:solidFill>
                  <a:schemeClr val="tx2"/>
                </a:solidFill>
              </a:rPr>
              <a:t>虚拟教室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zh-CN" altLang="en-US" sz="1200" dirty="0">
                <a:solidFill>
                  <a:schemeClr val="tx2"/>
                </a:solidFill>
              </a:rPr>
              <a:t>大屏</a:t>
            </a:r>
            <a:r>
              <a:rPr lang="en-US" altLang="zh-CN" sz="1200" dirty="0">
                <a:solidFill>
                  <a:schemeClr val="tx2"/>
                </a:solidFill>
              </a:rPr>
              <a:t>/</a:t>
            </a:r>
            <a:r>
              <a:rPr lang="zh-CN" altLang="en-US" sz="1200" dirty="0">
                <a:solidFill>
                  <a:schemeClr val="tx2"/>
                </a:solidFill>
              </a:rPr>
              <a:t>显示器</a:t>
            </a:r>
          </a:p>
        </p:txBody>
      </p: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B593B9BD-27F4-4DCB-866F-D772CAE275AF}"/>
              </a:ext>
            </a:extLst>
          </p:cNvPr>
          <p:cNvCxnSpPr/>
          <p:nvPr/>
        </p:nvCxnSpPr>
        <p:spPr bwMode="auto">
          <a:xfrm>
            <a:off x="5738077" y="1087669"/>
            <a:ext cx="791879" cy="3146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2033178E-E141-4F90-88ED-47BFFF2D43FA}"/>
              </a:ext>
            </a:extLst>
          </p:cNvPr>
          <p:cNvCxnSpPr>
            <a:cxnSpLocks/>
            <a:stCxn id="227" idx="2"/>
          </p:cNvCxnSpPr>
          <p:nvPr/>
        </p:nvCxnSpPr>
        <p:spPr bwMode="auto">
          <a:xfrm>
            <a:off x="5450323" y="1140863"/>
            <a:ext cx="816714" cy="117467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0" name="文本框 229">
            <a:extLst>
              <a:ext uri="{FF2B5EF4-FFF2-40B4-BE49-F238E27FC236}">
                <a16:creationId xmlns:a16="http://schemas.microsoft.com/office/drawing/2014/main" id="{2565BE9F-F2D8-4C30-8BC5-FC0C7B3B7BE2}"/>
              </a:ext>
            </a:extLst>
          </p:cNvPr>
          <p:cNvSpPr txBox="1"/>
          <p:nvPr/>
        </p:nvSpPr>
        <p:spPr>
          <a:xfrm>
            <a:off x="7722715" y="29402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1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200" dirty="0">
                <a:solidFill>
                  <a:schemeClr val="tx2"/>
                </a:solidFill>
              </a:rPr>
              <a:t>元宇宙场景下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OMC</a:t>
            </a:r>
            <a:r>
              <a:rPr lang="zh-CN" altLang="en-US" sz="1200" dirty="0">
                <a:solidFill>
                  <a:schemeClr val="tx2"/>
                </a:solidFill>
              </a:rPr>
              <a:t>教学内容</a:t>
            </a:r>
          </a:p>
        </p:txBody>
      </p:sp>
      <p:cxnSp>
        <p:nvCxnSpPr>
          <p:cNvPr id="231" name="直接箭头连接符 230">
            <a:extLst>
              <a:ext uri="{FF2B5EF4-FFF2-40B4-BE49-F238E27FC236}">
                <a16:creationId xmlns:a16="http://schemas.microsoft.com/office/drawing/2014/main" id="{ED505DFC-E231-4609-B9FD-9F7F0D9531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06545" y="1695466"/>
            <a:ext cx="544382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2" name="文本框 231">
            <a:extLst>
              <a:ext uri="{FF2B5EF4-FFF2-40B4-BE49-F238E27FC236}">
                <a16:creationId xmlns:a16="http://schemas.microsoft.com/office/drawing/2014/main" id="{AB8BE372-6BCD-43DA-AA84-7F9FBABB511F}"/>
              </a:ext>
            </a:extLst>
          </p:cNvPr>
          <p:cNvSpPr txBox="1"/>
          <p:nvPr/>
        </p:nvSpPr>
        <p:spPr>
          <a:xfrm>
            <a:off x="5343914" y="146008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en-US" altLang="zh-CN" sz="1050" b="1" dirty="0"/>
              <a:t>MOOC</a:t>
            </a:r>
            <a:endParaRPr kumimoji="1" lang="zh-CN" altLang="en-US" sz="1050" b="1" dirty="0"/>
          </a:p>
        </p:txBody>
      </p: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1C4FFC8D-1030-4E1D-BD5C-5651820EC8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07001" y="2440813"/>
            <a:ext cx="544382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4" name="文本框 233">
            <a:extLst>
              <a:ext uri="{FF2B5EF4-FFF2-40B4-BE49-F238E27FC236}">
                <a16:creationId xmlns:a16="http://schemas.microsoft.com/office/drawing/2014/main" id="{76E5673D-42C8-459A-A69E-E66686EE99F8}"/>
              </a:ext>
            </a:extLst>
          </p:cNvPr>
          <p:cNvSpPr txBox="1"/>
          <p:nvPr/>
        </p:nvSpPr>
        <p:spPr>
          <a:xfrm>
            <a:off x="5385196" y="219705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en-US" altLang="zh-CN" sz="1050" b="1" dirty="0"/>
              <a:t>OMC</a:t>
            </a:r>
            <a:endParaRPr kumimoji="1" lang="zh-CN" altLang="en-US" sz="1050" b="1" dirty="0"/>
          </a:p>
        </p:txBody>
      </p:sp>
      <p:sp>
        <p:nvSpPr>
          <p:cNvPr id="235" name="箭头: 上 234">
            <a:extLst>
              <a:ext uri="{FF2B5EF4-FFF2-40B4-BE49-F238E27FC236}">
                <a16:creationId xmlns:a16="http://schemas.microsoft.com/office/drawing/2014/main" id="{76AA235A-C0A9-4D32-9FEF-5C72EE77A392}"/>
              </a:ext>
            </a:extLst>
          </p:cNvPr>
          <p:cNvSpPr/>
          <p:nvPr/>
        </p:nvSpPr>
        <p:spPr bwMode="auto">
          <a:xfrm>
            <a:off x="3707346" y="2996803"/>
            <a:ext cx="425612" cy="350513"/>
          </a:xfrm>
          <a:prstGeom prst="upArrow">
            <a:avLst>
              <a:gd name="adj1" fmla="val 43423"/>
              <a:gd name="adj2" fmla="val 30035"/>
            </a:avLst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>
              <a:defRPr/>
            </a:pPr>
            <a:endParaRPr kumimoji="1" lang="zh-CN" altLang="en-US" sz="1800">
              <a:solidFill>
                <a:srgbClr val="000000"/>
              </a:solidFill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3CB0CC3A-5430-428C-B65F-A1EF125213FE}"/>
              </a:ext>
            </a:extLst>
          </p:cNvPr>
          <p:cNvSpPr txBox="1"/>
          <p:nvPr/>
        </p:nvSpPr>
        <p:spPr>
          <a:xfrm>
            <a:off x="4011914" y="2992256"/>
            <a:ext cx="8579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0" hangingPunct="0">
              <a:defRPr/>
            </a:pPr>
            <a:r>
              <a:rPr kumimoji="1" lang="zh-CN" altLang="en-US" sz="1050" b="1" dirty="0">
                <a:solidFill>
                  <a:srgbClr val="000000"/>
                </a:solidFill>
              </a:rPr>
              <a:t>支撑教学</a:t>
            </a:r>
            <a:endParaRPr kumimoji="1" lang="en-US" altLang="zh-CN" sz="1050" b="1" dirty="0">
              <a:solidFill>
                <a:srgbClr val="000000"/>
              </a:solidFill>
            </a:endParaRPr>
          </a:p>
          <a:p>
            <a:pPr algn="ctr" defTabSz="685800" eaLnBrk="0" hangingPunct="0">
              <a:defRPr/>
            </a:pPr>
            <a:r>
              <a:rPr kumimoji="1" lang="zh-CN" altLang="en-US" sz="1050" b="1" dirty="0">
                <a:solidFill>
                  <a:srgbClr val="000000"/>
                </a:solidFill>
              </a:rPr>
              <a:t>活动与服务</a:t>
            </a: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3D1B039A-FFA3-48CA-BD8B-AFFFC886B46C}"/>
              </a:ext>
            </a:extLst>
          </p:cNvPr>
          <p:cNvSpPr txBox="1"/>
          <p:nvPr/>
        </p:nvSpPr>
        <p:spPr>
          <a:xfrm>
            <a:off x="2954206" y="2988329"/>
            <a:ext cx="8579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0" hangingPunct="0">
              <a:defRPr/>
            </a:pPr>
            <a:r>
              <a:rPr kumimoji="1" lang="zh-CN" altLang="en-US" sz="1050" b="1" dirty="0">
                <a:solidFill>
                  <a:srgbClr val="000000"/>
                </a:solidFill>
              </a:rPr>
              <a:t>搭建教室</a:t>
            </a:r>
            <a:endParaRPr kumimoji="1" lang="en-US" altLang="zh-CN" sz="1050" b="1" dirty="0">
              <a:solidFill>
                <a:srgbClr val="000000"/>
              </a:solidFill>
            </a:endParaRPr>
          </a:p>
          <a:p>
            <a:pPr algn="ctr" defTabSz="685800" eaLnBrk="0" hangingPunct="0">
              <a:defRPr/>
            </a:pPr>
            <a:r>
              <a:rPr kumimoji="1" lang="zh-CN" altLang="en-US" sz="1050" b="1" dirty="0">
                <a:solidFill>
                  <a:srgbClr val="000000"/>
                </a:solidFill>
              </a:rPr>
              <a:t>形式与环境</a:t>
            </a: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1631EEAA-8317-40C6-A888-397140F9E800}"/>
              </a:ext>
            </a:extLst>
          </p:cNvPr>
          <p:cNvSpPr txBox="1"/>
          <p:nvPr/>
        </p:nvSpPr>
        <p:spPr>
          <a:xfrm>
            <a:off x="4787717" y="280283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1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200" dirty="0">
                <a:solidFill>
                  <a:schemeClr val="tx2"/>
                </a:solidFill>
              </a:rPr>
              <a:t>元宇宙教室中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OMC</a:t>
            </a:r>
            <a:r>
              <a:rPr lang="zh-CN" altLang="en-US" sz="1200" dirty="0">
                <a:solidFill>
                  <a:schemeClr val="tx2"/>
                </a:solidFill>
              </a:rPr>
              <a:t>教学活动</a:t>
            </a: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8539CBE9-5DB7-4EC3-ADEF-BC5133A09D87}"/>
              </a:ext>
            </a:extLst>
          </p:cNvPr>
          <p:cNvSpPr txBox="1"/>
          <p:nvPr/>
        </p:nvSpPr>
        <p:spPr>
          <a:xfrm>
            <a:off x="29969" y="3206941"/>
            <a:ext cx="121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chemeClr val="tx2"/>
                </a:solidFill>
              </a:rPr>
              <a:t>现实世界</a:t>
            </a:r>
            <a:endParaRPr kumimoji="1" lang="en-US" altLang="zh-CN" sz="1200" b="1" dirty="0">
              <a:solidFill>
                <a:schemeClr val="tx2"/>
              </a:solidFill>
            </a:endParaRPr>
          </a:p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chemeClr val="tx2"/>
                </a:solidFill>
              </a:rPr>
              <a:t>的师生</a:t>
            </a: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89191594-E203-4BEA-A82B-7BD9238A443A}"/>
              </a:ext>
            </a:extLst>
          </p:cNvPr>
          <p:cNvSpPr txBox="1"/>
          <p:nvPr/>
        </p:nvSpPr>
        <p:spPr>
          <a:xfrm>
            <a:off x="1905293" y="260937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chemeClr val="tx2"/>
                </a:solidFill>
              </a:rPr>
              <a:t>数字化身的</a:t>
            </a:r>
            <a:endParaRPr kumimoji="1" lang="en-US" altLang="zh-CN" sz="1200" b="1" dirty="0">
              <a:solidFill>
                <a:schemeClr val="tx2"/>
              </a:solidFill>
            </a:endParaRPr>
          </a:p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chemeClr val="tx2"/>
                </a:solidFill>
              </a:rPr>
              <a:t>交互行为</a:t>
            </a:r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91ED9668-3349-44B0-A5AB-CD125B360E69}"/>
              </a:ext>
            </a:extLst>
          </p:cNvPr>
          <p:cNvSpPr txBox="1"/>
          <p:nvPr/>
        </p:nvSpPr>
        <p:spPr>
          <a:xfrm>
            <a:off x="3110112" y="962142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zh-CN" altLang="en-US" sz="1200" b="1" dirty="0">
                <a:solidFill>
                  <a:srgbClr val="000000"/>
                </a:solidFill>
              </a:rPr>
              <a:t>仍然将虚拟教室作为</a:t>
            </a:r>
            <a:endParaRPr kumimoji="1" lang="en-US" altLang="zh-CN" sz="1200" b="1" dirty="0">
              <a:solidFill>
                <a:srgbClr val="000000"/>
              </a:solidFill>
            </a:endParaRPr>
          </a:p>
          <a:p>
            <a:pPr defTabSz="685800" eaLnBrk="0" hangingPunct="0">
              <a:defRPr/>
            </a:pPr>
            <a:r>
              <a:rPr kumimoji="1" lang="zh-CN" altLang="en-US" sz="1200" b="1" dirty="0">
                <a:solidFill>
                  <a:srgbClr val="000000"/>
                </a:solidFill>
              </a:rPr>
              <a:t>教学活动的基本场所</a:t>
            </a: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0D61D38F-8A90-4EBE-9E87-167FD8F40127}"/>
              </a:ext>
            </a:extLst>
          </p:cNvPr>
          <p:cNvSpPr txBox="1"/>
          <p:nvPr/>
        </p:nvSpPr>
        <p:spPr>
          <a:xfrm>
            <a:off x="7292846" y="3457905"/>
            <a:ext cx="172354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rgbClr val="000000"/>
                </a:solidFill>
              </a:rPr>
              <a:t>将虚拟场景作为具身</a:t>
            </a:r>
            <a:endParaRPr kumimoji="1" lang="en-US" altLang="zh-CN" sz="1200" b="1" dirty="0">
              <a:solidFill>
                <a:srgbClr val="000000"/>
              </a:solidFill>
            </a:endParaRPr>
          </a:p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rgbClr val="000000"/>
                </a:solidFill>
              </a:rPr>
              <a:t>学习与体验的基本场所</a:t>
            </a: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BC54E60E-EC1D-44B8-958E-13CEEFBEC5E0}"/>
              </a:ext>
            </a:extLst>
          </p:cNvPr>
          <p:cNvSpPr txBox="1"/>
          <p:nvPr/>
        </p:nvSpPr>
        <p:spPr>
          <a:xfrm>
            <a:off x="84094" y="3634649"/>
            <a:ext cx="112222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rgbClr val="000000"/>
                </a:solidFill>
              </a:rPr>
              <a:t>现实世界中</a:t>
            </a:r>
            <a:endParaRPr kumimoji="1" lang="en-US" altLang="zh-CN" sz="1200" b="1" dirty="0">
              <a:solidFill>
                <a:srgbClr val="000000"/>
              </a:solidFill>
            </a:endParaRPr>
          </a:p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rgbClr val="000000"/>
                </a:solidFill>
              </a:rPr>
              <a:t>师生通过设备</a:t>
            </a:r>
            <a:endParaRPr kumimoji="1" lang="en-US" altLang="zh-CN" sz="1200" b="1" dirty="0">
              <a:solidFill>
                <a:srgbClr val="000000"/>
              </a:solidFill>
            </a:endParaRPr>
          </a:p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rgbClr val="000000"/>
                </a:solidFill>
              </a:rPr>
              <a:t>接入元宇宙</a:t>
            </a:r>
            <a:endParaRPr kumimoji="1" lang="en-US" altLang="zh-CN" sz="1200" b="1" dirty="0">
              <a:solidFill>
                <a:srgbClr val="000000"/>
              </a:solidFill>
            </a:endParaRPr>
          </a:p>
          <a:p>
            <a:pPr algn="ctr" defTabSz="685800" eaLnBrk="0" hangingPunct="0">
              <a:defRPr/>
            </a:pPr>
            <a:r>
              <a:rPr kumimoji="1" lang="zh-CN" altLang="en-US" sz="1200" b="1" dirty="0">
                <a:solidFill>
                  <a:srgbClr val="000000"/>
                </a:solidFill>
              </a:rPr>
              <a:t>虚拟教室</a:t>
            </a:r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69A57590-3697-4CAA-B0F7-6E92524D2B97}"/>
              </a:ext>
            </a:extLst>
          </p:cNvPr>
          <p:cNvGrpSpPr/>
          <p:nvPr/>
        </p:nvGrpSpPr>
        <p:grpSpPr>
          <a:xfrm>
            <a:off x="1684427" y="884533"/>
            <a:ext cx="3214658" cy="1800562"/>
            <a:chOff x="5039930" y="1348428"/>
            <a:chExt cx="4286210" cy="2400749"/>
          </a:xfrm>
        </p:grpSpPr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38F53DFF-E089-4B3C-9165-A9946128ABB9}"/>
                </a:ext>
              </a:extLst>
            </p:cNvPr>
            <p:cNvSpPr txBox="1"/>
            <p:nvPr/>
          </p:nvSpPr>
          <p:spPr>
            <a:xfrm>
              <a:off x="5039930" y="1348428"/>
              <a:ext cx="1490152" cy="400109"/>
            </a:xfrm>
            <a:prstGeom prst="rect">
              <a:avLst/>
            </a:prstGeom>
            <a:solidFill>
              <a:srgbClr val="99FF33"/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defTabSz="685800" eaLnBrk="0" hangingPunct="0">
                <a:defRPr/>
              </a:pPr>
              <a:r>
                <a:rPr kumimoji="1" lang="en-US" altLang="zh-CN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kumimoji="1" lang="zh-CN" altLang="en-US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</a:t>
              </a:r>
              <a:r>
                <a:rPr kumimoji="1" lang="en-US" altLang="zh-CN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kumimoji="1" lang="zh-CN" altLang="en-US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</a:t>
              </a:r>
              <a:r>
                <a:rPr kumimoji="1" lang="en-US" altLang="zh-CN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kumimoji="1" lang="zh-CN" altLang="en-US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</a:t>
              </a:r>
              <a:r>
                <a:rPr kumimoji="1" lang="en-US" altLang="zh-CN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kumimoji="1" lang="zh-CN" altLang="en-US" sz="13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6" name="直接箭头连接符 245">
              <a:extLst>
                <a:ext uri="{FF2B5EF4-FFF2-40B4-BE49-F238E27FC236}">
                  <a16:creationId xmlns:a16="http://schemas.microsoft.com/office/drawing/2014/main" id="{366FA8CE-03EE-4595-ADEA-5681A46675CB}"/>
                </a:ext>
              </a:extLst>
            </p:cNvPr>
            <p:cNvCxnSpPr>
              <a:cxnSpLocks/>
              <a:stCxn id="245" idx="3"/>
            </p:cNvCxnSpPr>
            <p:nvPr/>
          </p:nvCxnSpPr>
          <p:spPr bwMode="auto">
            <a:xfrm>
              <a:off x="6530082" y="1548483"/>
              <a:ext cx="2796058" cy="7206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C8738C7C-A466-4DAA-B471-1CBAADFD8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38978" y="1727006"/>
              <a:ext cx="1490923" cy="202217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7D70239A-B288-4C59-ABDA-C724E56F97B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95071" y="1717579"/>
              <a:ext cx="31324" cy="62755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9E134EF1-D38F-43AB-BDB0-69198627718E}"/>
              </a:ext>
            </a:extLst>
          </p:cNvPr>
          <p:cNvGrpSpPr/>
          <p:nvPr/>
        </p:nvGrpSpPr>
        <p:grpSpPr>
          <a:xfrm>
            <a:off x="1749432" y="2303451"/>
            <a:ext cx="3117700" cy="1005642"/>
            <a:chOff x="4904219" y="417494"/>
            <a:chExt cx="4156933" cy="1340855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EA42449C-EE55-45BB-BAC2-9E2F41B0D2AC}"/>
                </a:ext>
              </a:extLst>
            </p:cNvPr>
            <p:cNvSpPr txBox="1"/>
            <p:nvPr/>
          </p:nvSpPr>
          <p:spPr>
            <a:xfrm>
              <a:off x="4904219" y="1358240"/>
              <a:ext cx="1490152" cy="400109"/>
            </a:xfrm>
            <a:prstGeom prst="rect">
              <a:avLst/>
            </a:prstGeom>
            <a:solidFill>
              <a:srgbClr val="99FF33"/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defTabSz="685800" eaLnBrk="0" hangingPunct="0">
                <a:defRPr/>
              </a:pPr>
              <a:r>
                <a:rPr kumimoji="1" lang="en-US" altLang="zh-CN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kumimoji="1" lang="zh-CN" altLang="en-US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师</a:t>
              </a:r>
              <a:r>
                <a:rPr kumimoji="1" lang="en-US" altLang="zh-CN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kumimoji="1" lang="zh-CN" altLang="en-US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</a:t>
              </a:r>
              <a:r>
                <a:rPr kumimoji="1" lang="en-US" altLang="zh-CN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kumimoji="1" lang="zh-CN" altLang="en-US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</a:t>
              </a:r>
              <a:r>
                <a:rPr kumimoji="1" lang="en-US" altLang="zh-CN" sz="135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kumimoji="1" lang="zh-CN" altLang="en-US" sz="13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336431F5-9EBD-435B-A712-76A719713740}"/>
                </a:ext>
              </a:extLst>
            </p:cNvPr>
            <p:cNvCxnSpPr>
              <a:cxnSpLocks/>
              <a:stCxn id="250" idx="3"/>
            </p:cNvCxnSpPr>
            <p:nvPr/>
          </p:nvCxnSpPr>
          <p:spPr bwMode="auto">
            <a:xfrm flipV="1">
              <a:off x="6394371" y="417494"/>
              <a:ext cx="2666781" cy="11408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2" name="直接箭头连接符 251">
              <a:extLst>
                <a:ext uri="{FF2B5EF4-FFF2-40B4-BE49-F238E27FC236}">
                  <a16:creationId xmlns:a16="http://schemas.microsoft.com/office/drawing/2014/main" id="{CA9AD0EB-C816-49FD-8D67-AE6700D825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42133" y="1069532"/>
              <a:ext cx="446770" cy="3123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EB75D66F-E69C-491D-9D87-118D7AD68EE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158089" y="865157"/>
              <a:ext cx="45368" cy="5126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7CD83571-B048-4334-BC40-12C3BFE17FDC}"/>
              </a:ext>
            </a:extLst>
          </p:cNvPr>
          <p:cNvGrpSpPr/>
          <p:nvPr/>
        </p:nvGrpSpPr>
        <p:grpSpPr>
          <a:xfrm>
            <a:off x="2048773" y="1186221"/>
            <a:ext cx="349196" cy="1828031"/>
            <a:chOff x="5461822" y="1728956"/>
            <a:chExt cx="465596" cy="2179450"/>
          </a:xfrm>
        </p:grpSpPr>
        <p:sp>
          <p:nvSpPr>
            <p:cNvPr id="255" name="箭头: 上下 254">
              <a:extLst>
                <a:ext uri="{FF2B5EF4-FFF2-40B4-BE49-F238E27FC236}">
                  <a16:creationId xmlns:a16="http://schemas.microsoft.com/office/drawing/2014/main" id="{51EFCC76-1D85-4393-B950-F2BE1D21BFD3}"/>
                </a:ext>
              </a:extLst>
            </p:cNvPr>
            <p:cNvSpPr/>
            <p:nvPr/>
          </p:nvSpPr>
          <p:spPr bwMode="auto">
            <a:xfrm>
              <a:off x="5461822" y="1728956"/>
              <a:ext cx="427411" cy="2179450"/>
            </a:xfrm>
            <a:prstGeom prst="upDownArrow">
              <a:avLst/>
            </a:prstGeom>
            <a:solidFill>
              <a:srgbClr val="99FF99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>
                <a:defRPr/>
              </a:pPr>
              <a:endParaRPr kumimoji="1"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2509A542-BF66-4D75-B463-D5D685BB8990}"/>
                </a:ext>
              </a:extLst>
            </p:cNvPr>
            <p:cNvSpPr txBox="1"/>
            <p:nvPr/>
          </p:nvSpPr>
          <p:spPr>
            <a:xfrm>
              <a:off x="5465751" y="2401713"/>
              <a:ext cx="461667" cy="75223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685800" eaLnBrk="0" hangingPunct="0">
                <a:defRPr/>
              </a:pPr>
              <a:r>
                <a:rPr kumimoji="1" lang="zh-CN" altLang="en-US" sz="105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学 与 教</a:t>
              </a: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54BB10D-2728-43F6-9C7E-092F0695B498}"/>
              </a:ext>
            </a:extLst>
          </p:cNvPr>
          <p:cNvGrpSpPr/>
          <p:nvPr/>
        </p:nvGrpSpPr>
        <p:grpSpPr>
          <a:xfrm>
            <a:off x="1228014" y="3333627"/>
            <a:ext cx="5941268" cy="1161316"/>
            <a:chOff x="1371600" y="4520555"/>
            <a:chExt cx="7921690" cy="1548421"/>
          </a:xfrm>
        </p:grpSpPr>
        <p:sp>
          <p:nvSpPr>
            <p:cNvPr id="258" name="立方体 257">
              <a:extLst>
                <a:ext uri="{FF2B5EF4-FFF2-40B4-BE49-F238E27FC236}">
                  <a16:creationId xmlns:a16="http://schemas.microsoft.com/office/drawing/2014/main" id="{3F6114EA-F05E-4E7B-9854-EDE1CCBBFB63}"/>
                </a:ext>
              </a:extLst>
            </p:cNvPr>
            <p:cNvSpPr/>
            <p:nvPr/>
          </p:nvSpPr>
          <p:spPr bwMode="auto">
            <a:xfrm>
              <a:off x="1371600" y="4562797"/>
              <a:ext cx="7921690" cy="1506179"/>
            </a:xfrm>
            <a:prstGeom prst="cube">
              <a:avLst>
                <a:gd name="adj" fmla="val 16326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>
                <a:defRPr/>
              </a:pPr>
              <a:endParaRPr kumimoji="1" lang="zh-CN" altLang="en-US" sz="1800"/>
            </a:p>
          </p:txBody>
        </p: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8B874465-D0AE-4F7C-81F5-29E0CD818F5A}"/>
                </a:ext>
              </a:extLst>
            </p:cNvPr>
            <p:cNvSpPr txBox="1"/>
            <p:nvPr/>
          </p:nvSpPr>
          <p:spPr>
            <a:xfrm>
              <a:off x="4033982" y="4520555"/>
              <a:ext cx="2503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0" hangingPunct="0">
                <a:defRPr/>
              </a:pPr>
              <a:r>
                <a:rPr kumimoji="1"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智慧元宇宙教室服务平台</a:t>
              </a:r>
            </a:p>
          </p:txBody>
        </p: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A0AEF1A0-CCC3-459F-8714-07546DDDE734}"/>
                </a:ext>
              </a:extLst>
            </p:cNvPr>
            <p:cNvGrpSpPr/>
            <p:nvPr/>
          </p:nvGrpSpPr>
          <p:grpSpPr>
            <a:xfrm>
              <a:off x="1378809" y="4852318"/>
              <a:ext cx="4362126" cy="1210421"/>
              <a:chOff x="1377004" y="4852318"/>
              <a:chExt cx="4533503" cy="1210421"/>
            </a:xfrm>
          </p:grpSpPr>
          <p:grpSp>
            <p:nvGrpSpPr>
              <p:cNvPr id="285" name="组合 284">
                <a:extLst>
                  <a:ext uri="{FF2B5EF4-FFF2-40B4-BE49-F238E27FC236}">
                    <a16:creationId xmlns:a16="http://schemas.microsoft.com/office/drawing/2014/main" id="{1F3315A5-B9C0-40F8-B7FA-CA481E75B746}"/>
                  </a:ext>
                </a:extLst>
              </p:cNvPr>
              <p:cNvGrpSpPr/>
              <p:nvPr/>
            </p:nvGrpSpPr>
            <p:grpSpPr>
              <a:xfrm>
                <a:off x="1448962" y="5409048"/>
                <a:ext cx="895631" cy="637960"/>
                <a:chOff x="1873604" y="5409048"/>
                <a:chExt cx="895631" cy="637960"/>
              </a:xfrm>
            </p:grpSpPr>
            <p:sp>
              <p:nvSpPr>
                <p:cNvPr id="313" name="圆柱体 312">
                  <a:extLst>
                    <a:ext uri="{FF2B5EF4-FFF2-40B4-BE49-F238E27FC236}">
                      <a16:creationId xmlns:a16="http://schemas.microsoft.com/office/drawing/2014/main" id="{F77AF688-6990-41D9-919C-4971DC13F2FA}"/>
                    </a:ext>
                  </a:extLst>
                </p:cNvPr>
                <p:cNvSpPr/>
                <p:nvPr/>
              </p:nvSpPr>
              <p:spPr bwMode="auto">
                <a:xfrm>
                  <a:off x="1900862" y="5409048"/>
                  <a:ext cx="804399" cy="627139"/>
                </a:xfrm>
                <a:prstGeom prst="can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500" dirty="0"/>
                </a:p>
              </p:txBody>
            </p:sp>
            <p:sp>
              <p:nvSpPr>
                <p:cNvPr id="314" name="文本框 313">
                  <a:extLst>
                    <a:ext uri="{FF2B5EF4-FFF2-40B4-BE49-F238E27FC236}">
                      <a16:creationId xmlns:a16="http://schemas.microsoft.com/office/drawing/2014/main" id="{EC6F2362-877C-43EC-9401-7C76801FDAE6}"/>
                    </a:ext>
                  </a:extLst>
                </p:cNvPr>
                <p:cNvSpPr txBox="1"/>
                <p:nvPr/>
              </p:nvSpPr>
              <p:spPr>
                <a:xfrm>
                  <a:off x="1873604" y="5554565"/>
                  <a:ext cx="89563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0" hangingPunct="0">
                    <a:defRPr/>
                  </a:pPr>
                  <a:r>
                    <a:rPr kumimoji="1" lang="zh-CN" altLang="en-US" sz="900" b="1" dirty="0"/>
                    <a:t>学生及数</a:t>
                  </a:r>
                  <a:endParaRPr kumimoji="1" lang="en-US" altLang="zh-CN" sz="900" b="1" dirty="0"/>
                </a:p>
                <a:p>
                  <a:pPr defTabSz="685800" eaLnBrk="0" hangingPunct="0">
                    <a:defRPr/>
                  </a:pPr>
                  <a:r>
                    <a:rPr kumimoji="1" lang="zh-CN" altLang="en-US" sz="900" b="1" dirty="0"/>
                    <a:t>字化身库</a:t>
                  </a:r>
                </a:p>
              </p:txBody>
            </p:sp>
          </p:grpSp>
          <p:grpSp>
            <p:nvGrpSpPr>
              <p:cNvPr id="286" name="组合 285">
                <a:extLst>
                  <a:ext uri="{FF2B5EF4-FFF2-40B4-BE49-F238E27FC236}">
                    <a16:creationId xmlns:a16="http://schemas.microsoft.com/office/drawing/2014/main" id="{FB636029-8D48-4E19-8685-8790875B0F5B}"/>
                  </a:ext>
                </a:extLst>
              </p:cNvPr>
              <p:cNvGrpSpPr/>
              <p:nvPr/>
            </p:nvGrpSpPr>
            <p:grpSpPr>
              <a:xfrm>
                <a:off x="2359884" y="5409048"/>
                <a:ext cx="910273" cy="647370"/>
                <a:chOff x="1900862" y="5409048"/>
                <a:chExt cx="910273" cy="647370"/>
              </a:xfrm>
            </p:grpSpPr>
            <p:sp>
              <p:nvSpPr>
                <p:cNvPr id="311" name="圆柱体 310">
                  <a:extLst>
                    <a:ext uri="{FF2B5EF4-FFF2-40B4-BE49-F238E27FC236}">
                      <a16:creationId xmlns:a16="http://schemas.microsoft.com/office/drawing/2014/main" id="{F6257B80-72ED-42C4-ACBB-FCD5054846E6}"/>
                    </a:ext>
                  </a:extLst>
                </p:cNvPr>
                <p:cNvSpPr/>
                <p:nvPr/>
              </p:nvSpPr>
              <p:spPr bwMode="auto">
                <a:xfrm>
                  <a:off x="1900862" y="5409048"/>
                  <a:ext cx="804399" cy="627139"/>
                </a:xfrm>
                <a:prstGeom prst="can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500"/>
                </a:p>
              </p:txBody>
            </p:sp>
            <p:sp>
              <p:nvSpPr>
                <p:cNvPr id="312" name="文本框 311">
                  <a:extLst>
                    <a:ext uri="{FF2B5EF4-FFF2-40B4-BE49-F238E27FC236}">
                      <a16:creationId xmlns:a16="http://schemas.microsoft.com/office/drawing/2014/main" id="{9EDA40C5-BB2F-47DA-A597-3771DE5A7CF2}"/>
                    </a:ext>
                  </a:extLst>
                </p:cNvPr>
                <p:cNvSpPr txBox="1"/>
                <p:nvPr/>
              </p:nvSpPr>
              <p:spPr>
                <a:xfrm>
                  <a:off x="1915503" y="5563975"/>
                  <a:ext cx="895632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0" hangingPunct="0">
                    <a:defRPr/>
                  </a:pPr>
                  <a:r>
                    <a:rPr kumimoji="1" lang="zh-CN" altLang="en-US" sz="900" b="1" dirty="0"/>
                    <a:t>教师及数</a:t>
                  </a:r>
                  <a:endParaRPr kumimoji="1" lang="en-US" altLang="zh-CN" sz="900" b="1" dirty="0"/>
                </a:p>
                <a:p>
                  <a:pPr defTabSz="685800" eaLnBrk="0" hangingPunct="0">
                    <a:defRPr/>
                  </a:pPr>
                  <a:r>
                    <a:rPr kumimoji="1" lang="zh-CN" altLang="en-US" sz="900" b="1" dirty="0"/>
                    <a:t>字化身库</a:t>
                  </a:r>
                </a:p>
              </p:txBody>
            </p:sp>
          </p:grpSp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4BEFBE66-2C45-4FBF-8FA5-722E460D6EBE}"/>
                  </a:ext>
                </a:extLst>
              </p:cNvPr>
              <p:cNvGrpSpPr/>
              <p:nvPr/>
            </p:nvGrpSpPr>
            <p:grpSpPr>
              <a:xfrm>
                <a:off x="3183477" y="5409048"/>
                <a:ext cx="895633" cy="647368"/>
                <a:chOff x="1869915" y="5409048"/>
                <a:chExt cx="895633" cy="647368"/>
              </a:xfrm>
            </p:grpSpPr>
            <p:sp>
              <p:nvSpPr>
                <p:cNvPr id="309" name="圆柱体 308">
                  <a:extLst>
                    <a:ext uri="{FF2B5EF4-FFF2-40B4-BE49-F238E27FC236}">
                      <a16:creationId xmlns:a16="http://schemas.microsoft.com/office/drawing/2014/main" id="{9B5C6330-E11A-4F11-887D-107D3FB98F44}"/>
                    </a:ext>
                  </a:extLst>
                </p:cNvPr>
                <p:cNvSpPr/>
                <p:nvPr/>
              </p:nvSpPr>
              <p:spPr bwMode="auto">
                <a:xfrm>
                  <a:off x="1900862" y="5409048"/>
                  <a:ext cx="804399" cy="627139"/>
                </a:xfrm>
                <a:prstGeom prst="can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500"/>
                </a:p>
              </p:txBody>
            </p:sp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A0152F63-B648-44BE-B61E-80350B5465A4}"/>
                    </a:ext>
                  </a:extLst>
                </p:cNvPr>
                <p:cNvSpPr txBox="1"/>
                <p:nvPr/>
              </p:nvSpPr>
              <p:spPr>
                <a:xfrm>
                  <a:off x="1869915" y="5563974"/>
                  <a:ext cx="895633" cy="492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教室场景</a:t>
                  </a:r>
                  <a:endParaRPr kumimoji="1" lang="en-US" altLang="zh-CN" sz="900" b="1" dirty="0"/>
                </a:p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配置库</a:t>
                  </a:r>
                </a:p>
              </p:txBody>
            </p:sp>
          </p:grpSp>
          <p:grpSp>
            <p:nvGrpSpPr>
              <p:cNvPr id="288" name="组合 287">
                <a:extLst>
                  <a:ext uri="{FF2B5EF4-FFF2-40B4-BE49-F238E27FC236}">
                    <a16:creationId xmlns:a16="http://schemas.microsoft.com/office/drawing/2014/main" id="{71C92330-FE7D-4971-A944-B0618AE73790}"/>
                  </a:ext>
                </a:extLst>
              </p:cNvPr>
              <p:cNvGrpSpPr/>
              <p:nvPr/>
            </p:nvGrpSpPr>
            <p:grpSpPr>
              <a:xfrm>
                <a:off x="3993897" y="5409048"/>
                <a:ext cx="1055566" cy="653691"/>
                <a:chOff x="1824664" y="5409048"/>
                <a:chExt cx="1055566" cy="653691"/>
              </a:xfrm>
            </p:grpSpPr>
            <p:sp>
              <p:nvSpPr>
                <p:cNvPr id="307" name="圆柱体 306">
                  <a:extLst>
                    <a:ext uri="{FF2B5EF4-FFF2-40B4-BE49-F238E27FC236}">
                      <a16:creationId xmlns:a16="http://schemas.microsoft.com/office/drawing/2014/main" id="{8C01CD87-03F3-49A9-8680-AB110889A708}"/>
                    </a:ext>
                  </a:extLst>
                </p:cNvPr>
                <p:cNvSpPr/>
                <p:nvPr/>
              </p:nvSpPr>
              <p:spPr bwMode="auto">
                <a:xfrm>
                  <a:off x="1900862" y="5409048"/>
                  <a:ext cx="879598" cy="627139"/>
                </a:xfrm>
                <a:prstGeom prst="can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800"/>
                </a:p>
              </p:txBody>
            </p:sp>
            <p:sp>
              <p:nvSpPr>
                <p:cNvPr id="308" name="文本框 307">
                  <a:extLst>
                    <a:ext uri="{FF2B5EF4-FFF2-40B4-BE49-F238E27FC236}">
                      <a16:creationId xmlns:a16="http://schemas.microsoft.com/office/drawing/2014/main" id="{4055F761-C072-42CF-B49E-7254380632FF}"/>
                    </a:ext>
                  </a:extLst>
                </p:cNvPr>
                <p:cNvSpPr txBox="1"/>
                <p:nvPr/>
              </p:nvSpPr>
              <p:spPr>
                <a:xfrm>
                  <a:off x="1824664" y="5570297"/>
                  <a:ext cx="1055566" cy="492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场景教学</a:t>
                  </a:r>
                  <a:endParaRPr kumimoji="1" lang="en-US" altLang="zh-CN" sz="900" b="1" dirty="0"/>
                </a:p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元宇宙件库</a:t>
                  </a:r>
                </a:p>
              </p:txBody>
            </p:sp>
          </p:grpSp>
          <p:grpSp>
            <p:nvGrpSpPr>
              <p:cNvPr id="289" name="组合 288">
                <a:extLst>
                  <a:ext uri="{FF2B5EF4-FFF2-40B4-BE49-F238E27FC236}">
                    <a16:creationId xmlns:a16="http://schemas.microsoft.com/office/drawing/2014/main" id="{CF6D1605-0826-4960-80E4-5A51ED541805}"/>
                  </a:ext>
                </a:extLst>
              </p:cNvPr>
              <p:cNvGrpSpPr/>
              <p:nvPr/>
            </p:nvGrpSpPr>
            <p:grpSpPr>
              <a:xfrm>
                <a:off x="4973583" y="5402952"/>
                <a:ext cx="895633" cy="653966"/>
                <a:chOff x="1865623" y="5409048"/>
                <a:chExt cx="895633" cy="653966"/>
              </a:xfrm>
            </p:grpSpPr>
            <p:sp>
              <p:nvSpPr>
                <p:cNvPr id="305" name="圆柱体 304">
                  <a:extLst>
                    <a:ext uri="{FF2B5EF4-FFF2-40B4-BE49-F238E27FC236}">
                      <a16:creationId xmlns:a16="http://schemas.microsoft.com/office/drawing/2014/main" id="{F6EB02C5-565E-4D94-A17A-1F72C20D00E0}"/>
                    </a:ext>
                  </a:extLst>
                </p:cNvPr>
                <p:cNvSpPr/>
                <p:nvPr/>
              </p:nvSpPr>
              <p:spPr bwMode="auto">
                <a:xfrm>
                  <a:off x="1900862" y="5409048"/>
                  <a:ext cx="804399" cy="627139"/>
                </a:xfrm>
                <a:prstGeom prst="can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500"/>
                </a:p>
              </p:txBody>
            </p:sp>
            <p:sp>
              <p:nvSpPr>
                <p:cNvPr id="306" name="文本框 305">
                  <a:extLst>
                    <a:ext uri="{FF2B5EF4-FFF2-40B4-BE49-F238E27FC236}">
                      <a16:creationId xmlns:a16="http://schemas.microsoft.com/office/drawing/2014/main" id="{C37459E8-C731-4747-ACEC-8184ABCF6B4A}"/>
                    </a:ext>
                  </a:extLst>
                </p:cNvPr>
                <p:cNvSpPr txBox="1"/>
                <p:nvPr/>
              </p:nvSpPr>
              <p:spPr>
                <a:xfrm>
                  <a:off x="1865623" y="5570571"/>
                  <a:ext cx="895633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教学场景</a:t>
                  </a:r>
                  <a:endParaRPr kumimoji="1" lang="en-US" altLang="zh-CN" sz="900" b="1" dirty="0"/>
                </a:p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模型库</a:t>
                  </a:r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08BCC60F-D8C5-43B4-A11F-4473F7F59A54}"/>
                  </a:ext>
                </a:extLst>
              </p:cNvPr>
              <p:cNvGrpSpPr/>
              <p:nvPr/>
            </p:nvGrpSpPr>
            <p:grpSpPr>
              <a:xfrm>
                <a:off x="1377004" y="4868432"/>
                <a:ext cx="950518" cy="580050"/>
                <a:chOff x="1316449" y="4868432"/>
                <a:chExt cx="950518" cy="580050"/>
              </a:xfrm>
            </p:grpSpPr>
            <p:sp>
              <p:nvSpPr>
                <p:cNvPr id="303" name="立方体 302">
                  <a:extLst>
                    <a:ext uri="{FF2B5EF4-FFF2-40B4-BE49-F238E27FC236}">
                      <a16:creationId xmlns:a16="http://schemas.microsoft.com/office/drawing/2014/main" id="{17FD9C64-D7F5-4705-8FA0-6EC839E922A1}"/>
                    </a:ext>
                  </a:extLst>
                </p:cNvPr>
                <p:cNvSpPr/>
                <p:nvPr/>
              </p:nvSpPr>
              <p:spPr bwMode="auto">
                <a:xfrm>
                  <a:off x="1364156" y="4868432"/>
                  <a:ext cx="902811" cy="49087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800"/>
                </a:p>
              </p:txBody>
            </p:sp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29F5F778-14C0-45D3-90CC-8B4152BB4D8D}"/>
                    </a:ext>
                  </a:extLst>
                </p:cNvPr>
                <p:cNvSpPr txBox="1"/>
                <p:nvPr/>
              </p:nvSpPr>
              <p:spPr>
                <a:xfrm>
                  <a:off x="1316449" y="4956039"/>
                  <a:ext cx="895633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学生及身</a:t>
                  </a:r>
                  <a:endParaRPr kumimoji="1" lang="en-US" altLang="zh-CN" sz="900" b="1" dirty="0"/>
                </a:p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份管理</a:t>
                  </a:r>
                </a:p>
              </p:txBody>
            </p:sp>
          </p:grpSp>
          <p:grpSp>
            <p:nvGrpSpPr>
              <p:cNvPr id="291" name="组合 290">
                <a:extLst>
                  <a:ext uri="{FF2B5EF4-FFF2-40B4-BE49-F238E27FC236}">
                    <a16:creationId xmlns:a16="http://schemas.microsoft.com/office/drawing/2014/main" id="{458CFEDE-7F5B-42FF-9F0E-E90A8DCE2329}"/>
                  </a:ext>
                </a:extLst>
              </p:cNvPr>
              <p:cNvGrpSpPr/>
              <p:nvPr/>
            </p:nvGrpSpPr>
            <p:grpSpPr>
              <a:xfrm>
                <a:off x="2267143" y="4871796"/>
                <a:ext cx="950517" cy="580050"/>
                <a:chOff x="1316450" y="4868432"/>
                <a:chExt cx="950517" cy="580050"/>
              </a:xfrm>
            </p:grpSpPr>
            <p:sp>
              <p:nvSpPr>
                <p:cNvPr id="301" name="立方体 300">
                  <a:extLst>
                    <a:ext uri="{FF2B5EF4-FFF2-40B4-BE49-F238E27FC236}">
                      <a16:creationId xmlns:a16="http://schemas.microsoft.com/office/drawing/2014/main" id="{4F4E7E79-0CF6-4EF3-992E-EB4A49BC1063}"/>
                    </a:ext>
                  </a:extLst>
                </p:cNvPr>
                <p:cNvSpPr/>
                <p:nvPr/>
              </p:nvSpPr>
              <p:spPr bwMode="auto">
                <a:xfrm>
                  <a:off x="1364156" y="4868432"/>
                  <a:ext cx="902811" cy="49087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800"/>
                </a:p>
              </p:txBody>
            </p:sp>
            <p:sp>
              <p:nvSpPr>
                <p:cNvPr id="302" name="文本框 301">
                  <a:extLst>
                    <a:ext uri="{FF2B5EF4-FFF2-40B4-BE49-F238E27FC236}">
                      <a16:creationId xmlns:a16="http://schemas.microsoft.com/office/drawing/2014/main" id="{239F5091-511C-4BF6-A383-2505FF5AFBA2}"/>
                    </a:ext>
                  </a:extLst>
                </p:cNvPr>
                <p:cNvSpPr txBox="1"/>
                <p:nvPr/>
              </p:nvSpPr>
              <p:spPr>
                <a:xfrm>
                  <a:off x="1316450" y="4956039"/>
                  <a:ext cx="895633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教师及角</a:t>
                  </a:r>
                  <a:endParaRPr kumimoji="1" lang="en-US" altLang="zh-CN" sz="900" b="1" dirty="0"/>
                </a:p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色管理</a:t>
                  </a:r>
                </a:p>
              </p:txBody>
            </p:sp>
          </p:grpSp>
          <p:grpSp>
            <p:nvGrpSpPr>
              <p:cNvPr id="292" name="组合 291">
                <a:extLst>
                  <a:ext uri="{FF2B5EF4-FFF2-40B4-BE49-F238E27FC236}">
                    <a16:creationId xmlns:a16="http://schemas.microsoft.com/office/drawing/2014/main" id="{25496E38-F10C-44B0-93EE-D9B458748A6D}"/>
                  </a:ext>
                </a:extLst>
              </p:cNvPr>
              <p:cNvGrpSpPr/>
              <p:nvPr/>
            </p:nvGrpSpPr>
            <p:grpSpPr>
              <a:xfrm>
                <a:off x="3152051" y="4871312"/>
                <a:ext cx="949538" cy="559082"/>
                <a:chOff x="1317429" y="4868432"/>
                <a:chExt cx="949538" cy="559082"/>
              </a:xfrm>
            </p:grpSpPr>
            <p:sp>
              <p:nvSpPr>
                <p:cNvPr id="299" name="立方体 298">
                  <a:extLst>
                    <a:ext uri="{FF2B5EF4-FFF2-40B4-BE49-F238E27FC236}">
                      <a16:creationId xmlns:a16="http://schemas.microsoft.com/office/drawing/2014/main" id="{73FC3749-52A8-4F06-A38A-C50C53CF0EDB}"/>
                    </a:ext>
                  </a:extLst>
                </p:cNvPr>
                <p:cNvSpPr/>
                <p:nvPr/>
              </p:nvSpPr>
              <p:spPr bwMode="auto">
                <a:xfrm>
                  <a:off x="1364156" y="4868432"/>
                  <a:ext cx="902811" cy="49087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800"/>
                </a:p>
              </p:txBody>
            </p:sp>
            <p:sp>
              <p:nvSpPr>
                <p:cNvPr id="300" name="文本框 299">
                  <a:extLst>
                    <a:ext uri="{FF2B5EF4-FFF2-40B4-BE49-F238E27FC236}">
                      <a16:creationId xmlns:a16="http://schemas.microsoft.com/office/drawing/2014/main" id="{D4C40E1E-4DA3-4DE6-BC90-620BA1F6A6A9}"/>
                    </a:ext>
                  </a:extLst>
                </p:cNvPr>
                <p:cNvSpPr txBox="1"/>
                <p:nvPr/>
              </p:nvSpPr>
              <p:spPr>
                <a:xfrm>
                  <a:off x="1317429" y="4935071"/>
                  <a:ext cx="895633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教室场景</a:t>
                  </a:r>
                  <a:endParaRPr kumimoji="1" lang="en-US" altLang="zh-CN" sz="900" b="1" dirty="0"/>
                </a:p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配置</a:t>
                  </a:r>
                </a:p>
              </p:txBody>
            </p:sp>
          </p:grpSp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C299BAAB-913F-4B50-87F2-D8AA4120C268}"/>
                  </a:ext>
                </a:extLst>
              </p:cNvPr>
              <p:cNvGrpSpPr/>
              <p:nvPr/>
            </p:nvGrpSpPr>
            <p:grpSpPr>
              <a:xfrm>
                <a:off x="4040603" y="4874676"/>
                <a:ext cx="951124" cy="549896"/>
                <a:chOff x="1315843" y="4868432"/>
                <a:chExt cx="951124" cy="549896"/>
              </a:xfrm>
            </p:grpSpPr>
            <p:sp>
              <p:nvSpPr>
                <p:cNvPr id="297" name="立方体 296">
                  <a:extLst>
                    <a:ext uri="{FF2B5EF4-FFF2-40B4-BE49-F238E27FC236}">
                      <a16:creationId xmlns:a16="http://schemas.microsoft.com/office/drawing/2014/main" id="{3792B463-2666-4D41-A530-EA065ACF4F9C}"/>
                    </a:ext>
                  </a:extLst>
                </p:cNvPr>
                <p:cNvSpPr/>
                <p:nvPr/>
              </p:nvSpPr>
              <p:spPr bwMode="auto">
                <a:xfrm>
                  <a:off x="1364156" y="4868432"/>
                  <a:ext cx="902811" cy="49087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800"/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C53AE697-BDA2-485E-94BD-82340074129B}"/>
                    </a:ext>
                  </a:extLst>
                </p:cNvPr>
                <p:cNvSpPr txBox="1"/>
                <p:nvPr/>
              </p:nvSpPr>
              <p:spPr>
                <a:xfrm>
                  <a:off x="1315843" y="4925885"/>
                  <a:ext cx="895633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教室场景</a:t>
                  </a:r>
                  <a:endParaRPr kumimoji="1" lang="en-US" altLang="zh-CN" sz="900" b="1" dirty="0"/>
                </a:p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搭建</a:t>
                  </a:r>
                </a:p>
              </p:txBody>
            </p:sp>
          </p:grpSp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BC741919-3C28-441A-BD82-7981BAFCE5DB}"/>
                  </a:ext>
                </a:extLst>
              </p:cNvPr>
              <p:cNvGrpSpPr/>
              <p:nvPr/>
            </p:nvGrpSpPr>
            <p:grpSpPr>
              <a:xfrm>
                <a:off x="4900124" y="4852318"/>
                <a:ext cx="1010383" cy="570379"/>
                <a:chOff x="1286867" y="4849971"/>
                <a:chExt cx="1010383" cy="570379"/>
              </a:xfrm>
            </p:grpSpPr>
            <p:sp>
              <p:nvSpPr>
                <p:cNvPr id="295" name="立方体 294">
                  <a:extLst>
                    <a:ext uri="{FF2B5EF4-FFF2-40B4-BE49-F238E27FC236}">
                      <a16:creationId xmlns:a16="http://schemas.microsoft.com/office/drawing/2014/main" id="{6DE035D1-C6CF-492A-B041-1228240159EE}"/>
                    </a:ext>
                  </a:extLst>
                </p:cNvPr>
                <p:cNvSpPr/>
                <p:nvPr/>
              </p:nvSpPr>
              <p:spPr bwMode="auto">
                <a:xfrm>
                  <a:off x="1394439" y="4849971"/>
                  <a:ext cx="902811" cy="49087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>
                    <a:defRPr/>
                  </a:pPr>
                  <a:endParaRPr kumimoji="1" lang="zh-CN" altLang="en-US" sz="1800"/>
                </a:p>
              </p:txBody>
            </p:sp>
            <p:sp>
              <p:nvSpPr>
                <p:cNvPr id="296" name="文本框 295">
                  <a:extLst>
                    <a:ext uri="{FF2B5EF4-FFF2-40B4-BE49-F238E27FC236}">
                      <a16:creationId xmlns:a16="http://schemas.microsoft.com/office/drawing/2014/main" id="{E9063F1A-A446-49D0-AAE9-38C3C380F3F0}"/>
                    </a:ext>
                  </a:extLst>
                </p:cNvPr>
                <p:cNvSpPr txBox="1"/>
                <p:nvPr/>
              </p:nvSpPr>
              <p:spPr>
                <a:xfrm>
                  <a:off x="1286867" y="4927907"/>
                  <a:ext cx="975600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教室场景</a:t>
                  </a:r>
                  <a:endParaRPr kumimoji="1" lang="en-US" altLang="zh-CN" sz="900" b="1" dirty="0"/>
                </a:p>
                <a:p>
                  <a:pPr algn="ctr" defTabSz="685800" eaLnBrk="0" hangingPunct="0">
                    <a:defRPr/>
                  </a:pPr>
                  <a:r>
                    <a:rPr kumimoji="1" lang="zh-CN" altLang="en-US" sz="900" b="1" dirty="0"/>
                    <a:t>连接</a:t>
                  </a:r>
                  <a:r>
                    <a:rPr kumimoji="1" lang="en-US" altLang="zh-CN" sz="900" b="1" dirty="0"/>
                    <a:t>/</a:t>
                  </a:r>
                  <a:r>
                    <a:rPr kumimoji="1" lang="zh-CN" altLang="en-US" sz="900" b="1" dirty="0"/>
                    <a:t>组合</a:t>
                  </a:r>
                </a:p>
              </p:txBody>
            </p:sp>
          </p:grp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1AA70D2C-6C6E-40A9-9E0C-87E734D33DFB}"/>
                </a:ext>
              </a:extLst>
            </p:cNvPr>
            <p:cNvGrpSpPr/>
            <p:nvPr/>
          </p:nvGrpSpPr>
          <p:grpSpPr>
            <a:xfrm>
              <a:off x="5657142" y="5391418"/>
              <a:ext cx="938719" cy="638754"/>
              <a:chOff x="1876334" y="5409048"/>
              <a:chExt cx="982005" cy="638754"/>
            </a:xfrm>
          </p:grpSpPr>
          <p:sp>
            <p:nvSpPr>
              <p:cNvPr id="283" name="圆柱体 282">
                <a:extLst>
                  <a:ext uri="{FF2B5EF4-FFF2-40B4-BE49-F238E27FC236}">
                    <a16:creationId xmlns:a16="http://schemas.microsoft.com/office/drawing/2014/main" id="{0F049B8C-346F-4094-A20A-1DB73D56BA22}"/>
                  </a:ext>
                </a:extLst>
              </p:cNvPr>
              <p:cNvSpPr/>
              <p:nvPr/>
            </p:nvSpPr>
            <p:spPr bwMode="auto">
              <a:xfrm>
                <a:off x="1900862" y="5409048"/>
                <a:ext cx="888246" cy="627139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>
                  <a:defRPr/>
                </a:pPr>
                <a:endParaRPr kumimoji="1" lang="zh-CN" altLang="en-US" sz="1800"/>
              </a:p>
            </p:txBody>
          </p:sp>
          <p:sp>
            <p:nvSpPr>
              <p:cNvPr id="284" name="文本框 283">
                <a:extLst>
                  <a:ext uri="{FF2B5EF4-FFF2-40B4-BE49-F238E27FC236}">
                    <a16:creationId xmlns:a16="http://schemas.microsoft.com/office/drawing/2014/main" id="{8ED91531-337C-44F6-9D54-34676057602E}"/>
                  </a:ext>
                </a:extLst>
              </p:cNvPr>
              <p:cNvSpPr txBox="1"/>
              <p:nvPr/>
            </p:nvSpPr>
            <p:spPr>
              <a:xfrm>
                <a:off x="1876334" y="5555359"/>
                <a:ext cx="982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eaLnBrk="0" hangingPunct="0">
                  <a:defRPr/>
                </a:pPr>
                <a:r>
                  <a:rPr kumimoji="1" lang="en-US" altLang="zh-CN" sz="900" b="1" dirty="0"/>
                  <a:t>MOOC/</a:t>
                </a:r>
              </a:p>
              <a:p>
                <a:pPr algn="ctr" defTabSz="685800" eaLnBrk="0" hangingPunct="0">
                  <a:defRPr/>
                </a:pPr>
                <a:r>
                  <a:rPr kumimoji="1" lang="en-US" altLang="zh-CN" sz="900" b="1" dirty="0"/>
                  <a:t>OMC</a:t>
                </a:r>
                <a:r>
                  <a:rPr kumimoji="1" lang="zh-CN" altLang="en-US" sz="900" b="1" dirty="0"/>
                  <a:t>课件库</a:t>
                </a:r>
              </a:p>
            </p:txBody>
          </p:sp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72BF5900-D0D2-4757-894D-7E342C65CD14}"/>
                </a:ext>
              </a:extLst>
            </p:cNvPr>
            <p:cNvGrpSpPr/>
            <p:nvPr/>
          </p:nvGrpSpPr>
          <p:grpSpPr>
            <a:xfrm>
              <a:off x="6568561" y="5378913"/>
              <a:ext cx="768942" cy="641828"/>
              <a:chOff x="1900862" y="5409048"/>
              <a:chExt cx="804399" cy="641828"/>
            </a:xfrm>
          </p:grpSpPr>
          <p:sp>
            <p:nvSpPr>
              <p:cNvPr id="281" name="圆柱体 280">
                <a:extLst>
                  <a:ext uri="{FF2B5EF4-FFF2-40B4-BE49-F238E27FC236}">
                    <a16:creationId xmlns:a16="http://schemas.microsoft.com/office/drawing/2014/main" id="{692242DF-A1E7-43F8-B488-C227E9C11EF5}"/>
                  </a:ext>
                </a:extLst>
              </p:cNvPr>
              <p:cNvSpPr/>
              <p:nvPr/>
            </p:nvSpPr>
            <p:spPr bwMode="auto">
              <a:xfrm>
                <a:off x="1900862" y="5409048"/>
                <a:ext cx="804399" cy="627139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>
                  <a:defRPr/>
                </a:pPr>
                <a:endParaRPr kumimoji="1" lang="zh-CN" altLang="en-US" sz="1500"/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871B32F1-A3D2-457E-87EB-F00190FB7B76}"/>
                  </a:ext>
                </a:extLst>
              </p:cNvPr>
              <p:cNvSpPr txBox="1"/>
              <p:nvPr/>
            </p:nvSpPr>
            <p:spPr>
              <a:xfrm>
                <a:off x="1940130" y="5558433"/>
                <a:ext cx="74052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教学</a:t>
                </a:r>
                <a:endParaRPr kumimoji="1" lang="en-US" altLang="zh-CN" sz="900" b="1" dirty="0"/>
              </a:p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案例库</a:t>
                </a:r>
              </a:p>
            </p:txBody>
          </p:sp>
        </p:grp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D492636D-8D4F-435D-9C36-BE10A412F089}"/>
                </a:ext>
              </a:extLst>
            </p:cNvPr>
            <p:cNvGrpSpPr/>
            <p:nvPr/>
          </p:nvGrpSpPr>
          <p:grpSpPr>
            <a:xfrm>
              <a:off x="7383613" y="5363827"/>
              <a:ext cx="768943" cy="635270"/>
              <a:chOff x="1900862" y="5409048"/>
              <a:chExt cx="804399" cy="635270"/>
            </a:xfrm>
          </p:grpSpPr>
          <p:sp>
            <p:nvSpPr>
              <p:cNvPr id="279" name="圆柱体 278">
                <a:extLst>
                  <a:ext uri="{FF2B5EF4-FFF2-40B4-BE49-F238E27FC236}">
                    <a16:creationId xmlns:a16="http://schemas.microsoft.com/office/drawing/2014/main" id="{6C0C8717-9AE8-4204-A154-1954CEFE1CB6}"/>
                  </a:ext>
                </a:extLst>
              </p:cNvPr>
              <p:cNvSpPr/>
              <p:nvPr/>
            </p:nvSpPr>
            <p:spPr bwMode="auto">
              <a:xfrm>
                <a:off x="1900862" y="5409048"/>
                <a:ext cx="804399" cy="627139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>
                  <a:defRPr/>
                </a:pPr>
                <a:endParaRPr kumimoji="1" lang="zh-CN" altLang="en-US" sz="1500"/>
              </a:p>
            </p:txBody>
          </p:sp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1E35812F-DEE3-455A-AE05-1BC3699C8C7B}"/>
                  </a:ext>
                </a:extLst>
              </p:cNvPr>
              <p:cNvSpPr txBox="1"/>
              <p:nvPr/>
            </p:nvSpPr>
            <p:spPr>
              <a:xfrm>
                <a:off x="1922482" y="5551875"/>
                <a:ext cx="74052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视频</a:t>
                </a:r>
              </a:p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媒体库</a:t>
                </a:r>
              </a:p>
            </p:txBody>
          </p: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152F1CBB-6C90-469C-A06F-9D33049D36EC}"/>
                </a:ext>
              </a:extLst>
            </p:cNvPr>
            <p:cNvGrpSpPr/>
            <p:nvPr/>
          </p:nvGrpSpPr>
          <p:grpSpPr>
            <a:xfrm>
              <a:off x="5573996" y="4865696"/>
              <a:ext cx="949902" cy="580050"/>
              <a:chOff x="1273264" y="4868432"/>
              <a:chExt cx="993703" cy="580050"/>
            </a:xfrm>
          </p:grpSpPr>
          <p:sp>
            <p:nvSpPr>
              <p:cNvPr id="277" name="立方体 276">
                <a:extLst>
                  <a:ext uri="{FF2B5EF4-FFF2-40B4-BE49-F238E27FC236}">
                    <a16:creationId xmlns:a16="http://schemas.microsoft.com/office/drawing/2014/main" id="{78E9F615-8EFA-4AD2-8384-E212C208A646}"/>
                  </a:ext>
                </a:extLst>
              </p:cNvPr>
              <p:cNvSpPr/>
              <p:nvPr/>
            </p:nvSpPr>
            <p:spPr bwMode="auto">
              <a:xfrm>
                <a:off x="1364156" y="4868432"/>
                <a:ext cx="902811" cy="490875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>
                  <a:defRPr/>
                </a:pPr>
                <a:endParaRPr kumimoji="1" lang="zh-CN" altLang="en-US" sz="1800"/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3F4B42B5-5B8F-4016-9BB7-84FC6730E874}"/>
                  </a:ext>
                </a:extLst>
              </p:cNvPr>
              <p:cNvSpPr txBox="1"/>
              <p:nvPr/>
            </p:nvSpPr>
            <p:spPr>
              <a:xfrm>
                <a:off x="1273264" y="4956039"/>
                <a:ext cx="98200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课程内容</a:t>
                </a:r>
                <a:endParaRPr kumimoji="1" lang="en-US" altLang="zh-CN" sz="900" b="1" dirty="0"/>
              </a:p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载入</a:t>
                </a:r>
                <a:r>
                  <a:rPr kumimoji="1" lang="en-US" altLang="zh-CN" sz="900" b="1" dirty="0"/>
                  <a:t>/</a:t>
                </a:r>
                <a:r>
                  <a:rPr kumimoji="1" lang="zh-CN" altLang="en-US" sz="900" b="1" dirty="0"/>
                  <a:t>调度</a:t>
                </a: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B0E141DF-8E7A-463F-B4E0-FC2A00C69DB7}"/>
                </a:ext>
              </a:extLst>
            </p:cNvPr>
            <p:cNvGrpSpPr/>
            <p:nvPr/>
          </p:nvGrpSpPr>
          <p:grpSpPr>
            <a:xfrm>
              <a:off x="6462030" y="4865886"/>
              <a:ext cx="911427" cy="580050"/>
              <a:chOff x="1313512" y="4868432"/>
              <a:chExt cx="953455" cy="580050"/>
            </a:xfrm>
          </p:grpSpPr>
          <p:sp>
            <p:nvSpPr>
              <p:cNvPr id="275" name="立方体 274">
                <a:extLst>
                  <a:ext uri="{FF2B5EF4-FFF2-40B4-BE49-F238E27FC236}">
                    <a16:creationId xmlns:a16="http://schemas.microsoft.com/office/drawing/2014/main" id="{532CAF95-9D9D-41A9-B9AC-C067D5690A26}"/>
                  </a:ext>
                </a:extLst>
              </p:cNvPr>
              <p:cNvSpPr/>
              <p:nvPr/>
            </p:nvSpPr>
            <p:spPr bwMode="auto">
              <a:xfrm>
                <a:off x="1364156" y="4868432"/>
                <a:ext cx="902811" cy="490875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>
                  <a:defRPr/>
                </a:pPr>
                <a:endParaRPr kumimoji="1" lang="zh-CN" altLang="en-US" sz="1800"/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DC7C1BE5-8020-4C22-B41B-9F837ED26B1A}"/>
                  </a:ext>
                </a:extLst>
              </p:cNvPr>
              <p:cNvSpPr txBox="1"/>
              <p:nvPr/>
            </p:nvSpPr>
            <p:spPr>
              <a:xfrm>
                <a:off x="1313512" y="4956039"/>
                <a:ext cx="90151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教学交互</a:t>
                </a:r>
                <a:endParaRPr kumimoji="1" lang="en-US" altLang="zh-CN" sz="900" b="1" dirty="0"/>
              </a:p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过程服务</a:t>
                </a:r>
              </a:p>
            </p:txBody>
          </p:sp>
        </p:grp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30F50605-7843-4026-9585-4B6E85F30818}"/>
                </a:ext>
              </a:extLst>
            </p:cNvPr>
            <p:cNvGrpSpPr/>
            <p:nvPr/>
          </p:nvGrpSpPr>
          <p:grpSpPr>
            <a:xfrm>
              <a:off x="7311364" y="4853680"/>
              <a:ext cx="911430" cy="580050"/>
              <a:chOff x="1313510" y="4868432"/>
              <a:chExt cx="953457" cy="580050"/>
            </a:xfrm>
          </p:grpSpPr>
          <p:sp>
            <p:nvSpPr>
              <p:cNvPr id="273" name="立方体 272">
                <a:extLst>
                  <a:ext uri="{FF2B5EF4-FFF2-40B4-BE49-F238E27FC236}">
                    <a16:creationId xmlns:a16="http://schemas.microsoft.com/office/drawing/2014/main" id="{0C326057-B4A5-4591-BDE2-BFCB36804EB5}"/>
                  </a:ext>
                </a:extLst>
              </p:cNvPr>
              <p:cNvSpPr/>
              <p:nvPr/>
            </p:nvSpPr>
            <p:spPr bwMode="auto">
              <a:xfrm>
                <a:off x="1364156" y="4868432"/>
                <a:ext cx="902811" cy="490875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>
                  <a:defRPr/>
                </a:pPr>
                <a:endParaRPr kumimoji="1" lang="zh-CN" altLang="en-US" sz="1800"/>
              </a:p>
            </p:txBody>
          </p:sp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978504BC-8052-4180-8938-1492F4E76F81}"/>
                  </a:ext>
                </a:extLst>
              </p:cNvPr>
              <p:cNvSpPr txBox="1"/>
              <p:nvPr/>
            </p:nvSpPr>
            <p:spPr>
              <a:xfrm>
                <a:off x="1313510" y="4956039"/>
                <a:ext cx="90151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教学行为</a:t>
                </a:r>
              </a:p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跟踪</a:t>
                </a:r>
              </a:p>
            </p:txBody>
          </p:sp>
        </p:grpSp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id="{3863653E-DFFC-491D-9A79-FF367D13D97E}"/>
                </a:ext>
              </a:extLst>
            </p:cNvPr>
            <p:cNvGrpSpPr/>
            <p:nvPr/>
          </p:nvGrpSpPr>
          <p:grpSpPr>
            <a:xfrm>
              <a:off x="8130307" y="5363827"/>
              <a:ext cx="861775" cy="635270"/>
              <a:chOff x="1841990" y="5409048"/>
              <a:chExt cx="901513" cy="635270"/>
            </a:xfrm>
          </p:grpSpPr>
          <p:sp>
            <p:nvSpPr>
              <p:cNvPr id="271" name="圆柱体 270">
                <a:extLst>
                  <a:ext uri="{FF2B5EF4-FFF2-40B4-BE49-F238E27FC236}">
                    <a16:creationId xmlns:a16="http://schemas.microsoft.com/office/drawing/2014/main" id="{B073DFD6-6A38-46A8-96DB-72299A5C9A7B}"/>
                  </a:ext>
                </a:extLst>
              </p:cNvPr>
              <p:cNvSpPr/>
              <p:nvPr/>
            </p:nvSpPr>
            <p:spPr bwMode="auto">
              <a:xfrm>
                <a:off x="1900862" y="5409048"/>
                <a:ext cx="804399" cy="627139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>
                  <a:defRPr/>
                </a:pPr>
                <a:endParaRPr kumimoji="1" lang="zh-CN" altLang="en-US" sz="1500"/>
              </a:p>
            </p:txBody>
          </p: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1138FDED-2BAB-4A81-BBB5-C0BB04154B94}"/>
                  </a:ext>
                </a:extLst>
              </p:cNvPr>
              <p:cNvSpPr txBox="1"/>
              <p:nvPr/>
            </p:nvSpPr>
            <p:spPr>
              <a:xfrm>
                <a:off x="1841990" y="5551875"/>
                <a:ext cx="90151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教室管理</a:t>
                </a:r>
                <a:endParaRPr kumimoji="1" lang="en-US" altLang="zh-CN" sz="900" b="1" dirty="0"/>
              </a:p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数据库</a:t>
                </a:r>
              </a:p>
            </p:txBody>
          </p:sp>
        </p:grpSp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196B48CC-C10F-450C-A1E0-98C09E1E7F39}"/>
                </a:ext>
              </a:extLst>
            </p:cNvPr>
            <p:cNvGrpSpPr/>
            <p:nvPr/>
          </p:nvGrpSpPr>
          <p:grpSpPr>
            <a:xfrm>
              <a:off x="8114340" y="4853680"/>
              <a:ext cx="911428" cy="580050"/>
              <a:chOff x="1313512" y="4868432"/>
              <a:chExt cx="953455" cy="580050"/>
            </a:xfrm>
          </p:grpSpPr>
          <p:sp>
            <p:nvSpPr>
              <p:cNvPr id="269" name="立方体 268">
                <a:extLst>
                  <a:ext uri="{FF2B5EF4-FFF2-40B4-BE49-F238E27FC236}">
                    <a16:creationId xmlns:a16="http://schemas.microsoft.com/office/drawing/2014/main" id="{D3731967-F74B-4F29-BC36-5D0CBE7DFC4A}"/>
                  </a:ext>
                </a:extLst>
              </p:cNvPr>
              <p:cNvSpPr/>
              <p:nvPr/>
            </p:nvSpPr>
            <p:spPr bwMode="auto">
              <a:xfrm>
                <a:off x="1364156" y="4868432"/>
                <a:ext cx="902811" cy="490875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>
                  <a:defRPr/>
                </a:pPr>
                <a:endParaRPr kumimoji="1" lang="zh-CN" altLang="en-US" sz="1800"/>
              </a:p>
            </p:txBody>
          </p:sp>
          <p:sp>
            <p:nvSpPr>
              <p:cNvPr id="270" name="文本框 269">
                <a:extLst>
                  <a:ext uri="{FF2B5EF4-FFF2-40B4-BE49-F238E27FC236}">
                    <a16:creationId xmlns:a16="http://schemas.microsoft.com/office/drawing/2014/main" id="{BA642CEE-B7B0-420F-B659-1E0A35679CC0}"/>
                  </a:ext>
                </a:extLst>
              </p:cNvPr>
              <p:cNvSpPr txBox="1"/>
              <p:nvPr/>
            </p:nvSpPr>
            <p:spPr>
              <a:xfrm>
                <a:off x="1313512" y="4956039"/>
                <a:ext cx="90151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教室时空</a:t>
                </a:r>
                <a:endParaRPr kumimoji="1" lang="en-US" altLang="zh-CN" sz="900" b="1" dirty="0"/>
              </a:p>
              <a:p>
                <a:pPr algn="ctr" defTabSz="685800" eaLnBrk="0" hangingPunct="0">
                  <a:defRPr/>
                </a:pPr>
                <a:r>
                  <a:rPr kumimoji="1" lang="zh-CN" altLang="en-US" sz="900" b="1" dirty="0"/>
                  <a:t>计划管理</a:t>
                </a:r>
              </a:p>
            </p:txBody>
          </p:sp>
        </p:grpSp>
      </p:grpSp>
      <p:sp>
        <p:nvSpPr>
          <p:cNvPr id="315" name="箭头: 左右 314">
            <a:extLst>
              <a:ext uri="{FF2B5EF4-FFF2-40B4-BE49-F238E27FC236}">
                <a16:creationId xmlns:a16="http://schemas.microsoft.com/office/drawing/2014/main" id="{904D90BE-05D7-4CF5-923E-5E421C3144F5}"/>
              </a:ext>
            </a:extLst>
          </p:cNvPr>
          <p:cNvSpPr/>
          <p:nvPr/>
        </p:nvSpPr>
        <p:spPr bwMode="auto">
          <a:xfrm>
            <a:off x="845595" y="800271"/>
            <a:ext cx="371411" cy="130998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>
              <a:defRPr/>
            </a:pPr>
            <a:endParaRPr kumimoji="1" lang="zh-CN" altLang="en-US" sz="1800">
              <a:solidFill>
                <a:srgbClr val="000000"/>
              </a:solidFill>
            </a:endParaRPr>
          </a:p>
        </p:txBody>
      </p:sp>
      <p:sp>
        <p:nvSpPr>
          <p:cNvPr id="316" name="箭头: 左右 315">
            <a:extLst>
              <a:ext uri="{FF2B5EF4-FFF2-40B4-BE49-F238E27FC236}">
                <a16:creationId xmlns:a16="http://schemas.microsoft.com/office/drawing/2014/main" id="{7AAC558A-3A9A-439B-B46A-8B8E1D6C4EDE}"/>
              </a:ext>
            </a:extLst>
          </p:cNvPr>
          <p:cNvSpPr/>
          <p:nvPr/>
        </p:nvSpPr>
        <p:spPr bwMode="auto">
          <a:xfrm>
            <a:off x="6537248" y="886429"/>
            <a:ext cx="371411" cy="130998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>
              <a:defRPr/>
            </a:pPr>
            <a:endParaRPr kumimoji="1" lang="zh-CN" altLang="en-US" sz="1800">
              <a:solidFill>
                <a:srgbClr val="000000"/>
              </a:solidFill>
            </a:endParaRP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36D56B04-1A13-47CD-A54E-5358231F0F68}"/>
              </a:ext>
            </a:extLst>
          </p:cNvPr>
          <p:cNvCxnSpPr>
            <a:cxnSpLocks/>
          </p:cNvCxnSpPr>
          <p:nvPr/>
        </p:nvCxnSpPr>
        <p:spPr bwMode="auto">
          <a:xfrm flipH="1">
            <a:off x="4034997" y="1087669"/>
            <a:ext cx="1219798" cy="73350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7AEA6925-7EB3-453F-85F6-F625ABDCBC64}"/>
              </a:ext>
            </a:extLst>
          </p:cNvPr>
          <p:cNvSpPr txBox="1"/>
          <p:nvPr/>
        </p:nvSpPr>
        <p:spPr>
          <a:xfrm>
            <a:off x="6230808" y="800272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zh-CN" altLang="en-US" sz="1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E70D9A85-75E0-4BCC-9BE2-76A660C15724}"/>
              </a:ext>
            </a:extLst>
          </p:cNvPr>
          <p:cNvSpPr txBox="1"/>
          <p:nvPr/>
        </p:nvSpPr>
        <p:spPr>
          <a:xfrm>
            <a:off x="6883034" y="787976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hangingPunct="0">
              <a:defRPr/>
            </a:pPr>
            <a:r>
              <a:rPr kumimoji="1" lang="zh-CN" altLang="en-US" sz="1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</a:t>
            </a:r>
          </a:p>
        </p:txBody>
      </p:sp>
    </p:spTree>
    <p:extLst>
      <p:ext uri="{BB962C8B-B14F-4D97-AF65-F5344CB8AC3E}">
        <p14:creationId xmlns:p14="http://schemas.microsoft.com/office/powerpoint/2010/main" val="16785820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  <p:bldP spid="24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UxNDJhZTg3MTk0NDhlZGYxODBjYjIzMWY4NTEyMDEifQ=="/>
  <p:tag name="KSO_WPP_MARK_KEY" val="71fc6463-c6fc-46af-a107-22df8f5759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FF00"/>
      </a:hlink>
      <a:folHlink>
        <a:srgbClr val="A0A0A0"/>
      </a:folHlink>
    </a:clrScheme>
    <a:fontScheme name="movnglnc">
      <a:majorFont>
        <a:latin typeface="Book Antiqua"/>
        <a:ea typeface="宋体"/>
        <a:cs typeface=""/>
      </a:majorFont>
      <a:minorFont>
        <a:latin typeface="Book Antiq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Soaring">
  <a:themeElements>
    <a:clrScheme name="1_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1_Soaring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1_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oaring">
  <a:themeElements>
    <a:clrScheme name="1_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1_Soaring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altLang="zh-CN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altLang="zh-CN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1_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c:\msoffice\powerpnt\template\clrovrhd\movnglnc.ppt</Template>
  <TotalTime>5226</TotalTime>
  <Pages>12</Pages>
  <Words>546</Words>
  <Application>Microsoft Office PowerPoint</Application>
  <PresentationFormat>全屏显示(16:9)</PresentationFormat>
  <Paragraphs>183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</vt:i4>
      </vt:variant>
    </vt:vector>
  </HeadingPairs>
  <TitlesOfParts>
    <vt:vector size="19" baseType="lpstr">
      <vt:lpstr>Microsoft YaHei UI</vt:lpstr>
      <vt:lpstr>Monotype Sorts</vt:lpstr>
      <vt:lpstr>等线</vt:lpstr>
      <vt:lpstr>方正仿宋简体</vt:lpstr>
      <vt:lpstr>方正姚体</vt:lpstr>
      <vt:lpstr>黑体</vt:lpstr>
      <vt:lpstr>华文行楷</vt:lpstr>
      <vt:lpstr>宋体</vt:lpstr>
      <vt:lpstr>微软雅黑</vt:lpstr>
      <vt:lpstr>Arial</vt:lpstr>
      <vt:lpstr>Book Antiqua</vt:lpstr>
      <vt:lpstr>Times New Roman</vt:lpstr>
      <vt:lpstr>Wingdings</vt:lpstr>
      <vt:lpstr>movnglnc</vt:lpstr>
      <vt:lpstr>15_Soaring</vt:lpstr>
      <vt:lpstr>1_Soaring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智能化计算机应用学科</dc:title>
  <dc:creator>徐晓飞</dc:creator>
  <cp:lastModifiedBy>xiaofei</cp:lastModifiedBy>
  <cp:revision>3022</cp:revision>
  <dcterms:created xsi:type="dcterms:W3CDTF">1997-05-30T22:26:00Z</dcterms:created>
  <dcterms:modified xsi:type="dcterms:W3CDTF">2024-08-17T08:57:36Z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373C284E720B48D5B50468D3DD79E479</vt:lpwstr>
  </property>
</Properties>
</file>